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57"/>
  </p:notesMasterIdLst>
  <p:sldIdLst>
    <p:sldId id="256" r:id="rId2"/>
    <p:sldId id="313" r:id="rId3"/>
    <p:sldId id="310" r:id="rId4"/>
    <p:sldId id="316" r:id="rId5"/>
    <p:sldId id="263" r:id="rId6"/>
    <p:sldId id="265" r:id="rId7"/>
    <p:sldId id="270" r:id="rId8"/>
    <p:sldId id="267" r:id="rId9"/>
    <p:sldId id="268" r:id="rId10"/>
    <p:sldId id="269" r:id="rId11"/>
    <p:sldId id="271" r:id="rId12"/>
    <p:sldId id="272" r:id="rId13"/>
    <p:sldId id="273" r:id="rId14"/>
    <p:sldId id="277" r:id="rId15"/>
    <p:sldId id="275" r:id="rId16"/>
    <p:sldId id="320" r:id="rId17"/>
    <p:sldId id="278" r:id="rId18"/>
    <p:sldId id="279" r:id="rId19"/>
    <p:sldId id="321" r:id="rId20"/>
    <p:sldId id="318" r:id="rId21"/>
    <p:sldId id="322" r:id="rId22"/>
    <p:sldId id="280" r:id="rId23"/>
    <p:sldId id="317" r:id="rId24"/>
    <p:sldId id="323" r:id="rId25"/>
    <p:sldId id="288" r:id="rId26"/>
    <p:sldId id="283" r:id="rId27"/>
    <p:sldId id="330" r:id="rId28"/>
    <p:sldId id="284" r:id="rId29"/>
    <p:sldId id="285" r:id="rId30"/>
    <p:sldId id="290" r:id="rId31"/>
    <p:sldId id="291" r:id="rId32"/>
    <p:sldId id="300" r:id="rId33"/>
    <p:sldId id="301" r:id="rId34"/>
    <p:sldId id="302" r:id="rId35"/>
    <p:sldId id="292" r:id="rId36"/>
    <p:sldId id="293" r:id="rId37"/>
    <p:sldId id="294" r:id="rId38"/>
    <p:sldId id="295" r:id="rId39"/>
    <p:sldId id="296" r:id="rId40"/>
    <p:sldId id="298" r:id="rId41"/>
    <p:sldId id="297" r:id="rId42"/>
    <p:sldId id="299" r:id="rId43"/>
    <p:sldId id="305" r:id="rId44"/>
    <p:sldId id="306" r:id="rId45"/>
    <p:sldId id="307" r:id="rId46"/>
    <p:sldId id="304" r:id="rId47"/>
    <p:sldId id="325" r:id="rId48"/>
    <p:sldId id="326" r:id="rId49"/>
    <p:sldId id="327" r:id="rId50"/>
    <p:sldId id="308" r:id="rId51"/>
    <p:sldId id="303" r:id="rId52"/>
    <p:sldId id="314" r:id="rId53"/>
    <p:sldId id="315" r:id="rId54"/>
    <p:sldId id="328" r:id="rId55"/>
    <p:sldId id="329"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010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91" autoAdjust="0"/>
    <p:restoredTop sz="46494" autoAdjust="0"/>
  </p:normalViewPr>
  <p:slideViewPr>
    <p:cSldViewPr snapToGrid="0">
      <p:cViewPr varScale="1">
        <p:scale>
          <a:sx n="33" d="100"/>
          <a:sy n="33" d="100"/>
        </p:scale>
        <p:origin x="2316" y="60"/>
      </p:cViewPr>
      <p:guideLst/>
    </p:cSldViewPr>
  </p:slideViewPr>
  <p:notesTextViewPr>
    <p:cViewPr>
      <p:scale>
        <a:sx n="1" d="1"/>
        <a:sy n="1" d="1"/>
      </p:scale>
      <p:origin x="0" y="0"/>
    </p:cViewPr>
  </p:notesTextViewPr>
  <p:sorterViewPr>
    <p:cViewPr>
      <p:scale>
        <a:sx n="100" d="100"/>
        <a:sy n="100" d="100"/>
      </p:scale>
      <p:origin x="0" y="-178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7889CB-4783-4ADB-8B79-43FF59A69393}" type="datetimeFigureOut">
              <a:rPr lang="en-US" smtClean="0"/>
              <a:t>8/21/2016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836FC5-153C-464B-8423-3075C840D854}" type="slidenum">
              <a:rPr lang="en-US" smtClean="0"/>
              <a:t>‹#›</a:t>
            </a:fld>
            <a:endParaRPr lang="en-US"/>
          </a:p>
        </p:txBody>
      </p:sp>
    </p:spTree>
    <p:extLst>
      <p:ext uri="{BB962C8B-B14F-4D97-AF65-F5344CB8AC3E}">
        <p14:creationId xmlns:p14="http://schemas.microsoft.com/office/powerpoint/2010/main" val="4057594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revision of a talk I’ve been working on for some time and presenting to audiences</a:t>
            </a:r>
            <a:r>
              <a:rPr lang="en-US" baseline="0" dirty="0"/>
              <a:t> who have not always bought the arguments</a:t>
            </a:r>
            <a:r>
              <a:rPr lang="en-US" dirty="0"/>
              <a:t>.  This version more deeply</a:t>
            </a:r>
            <a:r>
              <a:rPr lang="en-US" baseline="0" dirty="0"/>
              <a:t> engages the literature on </a:t>
            </a:r>
            <a:r>
              <a:rPr lang="en-US" dirty="0"/>
              <a:t>the social construction of race. The full paper is 60 pages long double spaced, has lots of citations to the literature, and is probably at least 3 papers. The first draft of this talk which sought just to give the out</a:t>
            </a:r>
            <a:r>
              <a:rPr lang="en-US" baseline="0" dirty="0"/>
              <a:t>line of the paper’s arguments itself took 45 minutes for me to practice and I only have 15 minutes here. So w</a:t>
            </a:r>
            <a:r>
              <a:rPr lang="en-US" dirty="0"/>
              <a:t>hat I’m doing here is outlining the outline and the structure of the argument. The longer paper cites the literature. This talk cannot.</a:t>
            </a:r>
          </a:p>
        </p:txBody>
      </p:sp>
      <p:sp>
        <p:nvSpPr>
          <p:cNvPr id="4" name="Slide Number Placeholder 3"/>
          <p:cNvSpPr>
            <a:spLocks noGrp="1"/>
          </p:cNvSpPr>
          <p:nvPr>
            <p:ph type="sldNum" sz="quarter" idx="10"/>
          </p:nvPr>
        </p:nvSpPr>
        <p:spPr/>
        <p:txBody>
          <a:bodyPr/>
          <a:lstStyle/>
          <a:p>
            <a:fld id="{AB836FC5-153C-464B-8423-3075C840D854}" type="slidenum">
              <a:rPr lang="en-US" smtClean="0"/>
              <a:t>1</a:t>
            </a:fld>
            <a:endParaRPr lang="en-US"/>
          </a:p>
        </p:txBody>
      </p:sp>
    </p:spTree>
    <p:extLst>
      <p:ext uri="{BB962C8B-B14F-4D97-AF65-F5344CB8AC3E}">
        <p14:creationId xmlns:p14="http://schemas.microsoft.com/office/powerpoint/2010/main" val="28333389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Ethnicity/race is inherited from your parents</a:t>
            </a:r>
          </a:p>
          <a:p>
            <a:pPr lvl="1"/>
            <a:r>
              <a:rPr lang="en-US" dirty="0"/>
              <a:t>Of</a:t>
            </a:r>
            <a:r>
              <a:rPr lang="en-US" baseline="0" dirty="0"/>
              <a:t> course there are </a:t>
            </a:r>
            <a:r>
              <a:rPr lang="en-US" dirty="0"/>
              <a:t>complications</a:t>
            </a:r>
            <a:r>
              <a:rPr lang="en-US" baseline="0" dirty="0"/>
              <a:t> including</a:t>
            </a:r>
            <a:r>
              <a:rPr lang="en-US" dirty="0"/>
              <a:t> mixed ancestry</a:t>
            </a:r>
            <a:r>
              <a:rPr lang="en-US" baseline="0" dirty="0"/>
              <a:t> and</a:t>
            </a:r>
            <a:r>
              <a:rPr lang="en-US" dirty="0"/>
              <a:t> immigrant assimilation, but the main point stands.</a:t>
            </a:r>
          </a:p>
          <a:p>
            <a:pPr lvl="1"/>
            <a:r>
              <a:rPr lang="en-US" dirty="0"/>
              <a:t>This means that ethnicity runs in families, kinship groups, and communities. Most of the people in a family and kinship network are</a:t>
            </a:r>
            <a:r>
              <a:rPr lang="en-US" baseline="0" dirty="0"/>
              <a:t> of the same ethnicity. This means that it is possible that most people in a residential community are of the same ethnicity.</a:t>
            </a:r>
            <a:endParaRPr lang="en-US" dirty="0"/>
          </a:p>
          <a:p>
            <a:pPr lvl="1"/>
            <a:r>
              <a:rPr lang="en-US" dirty="0"/>
              <a:t>Thus the Ethnic Structure of a society is always relevant. For some societies, that structure may be that the</a:t>
            </a:r>
            <a:r>
              <a:rPr lang="en-US" baseline="0" dirty="0"/>
              <a:t> society is ethnically homogeneous or that there is a high rate of intermixing and intermarriage across ethnicities, so that ethnicity is not a strong source of cleavage, but that is still SOME ethnic structure, just like an economically equal society has some level of inequality even if that level is close to zero. In the United States, race is an extremely strong basis of social structure.</a:t>
            </a:r>
            <a:endParaRPr lang="en-US" dirty="0"/>
          </a:p>
          <a:p>
            <a:r>
              <a:rPr lang="en-US" dirty="0"/>
              <a:t>Second, ethnicity/race is ascribed, it is assigned to you, you don’t choose it. Even if you later assimilate to a</a:t>
            </a:r>
            <a:r>
              <a:rPr lang="en-US" baseline="0" dirty="0"/>
              <a:t> different culture and language, the culture and language of your childhood socialization is a crucial piece of who you are.</a:t>
            </a:r>
            <a:endParaRPr lang="en-US" dirty="0"/>
          </a:p>
          <a:p>
            <a:pPr lvl="1"/>
            <a:r>
              <a:rPr lang="en-US" dirty="0"/>
              <a:t>In the paper I discuss</a:t>
            </a:r>
            <a:r>
              <a:rPr lang="en-US" baseline="0" dirty="0"/>
              <a:t> the literature on the i</a:t>
            </a:r>
            <a:r>
              <a:rPr lang="en-US" dirty="0"/>
              <a:t>nterplay of ascription and achievement in asserting identities, </a:t>
            </a:r>
          </a:p>
          <a:p>
            <a:pPr lvl="1"/>
            <a:r>
              <a:rPr lang="en-US" dirty="0"/>
              <a:t>And I talk about the mixed cases and note that there really is a continuum of ascription/achievement, it is not really a dichotomy for gender or race/ethnicity or any</a:t>
            </a:r>
            <a:r>
              <a:rPr lang="en-US" baseline="0" dirty="0"/>
              <a:t> other “physical” trait. But still, the traits that are relatively more ascribed are different from those that are less ascribed.</a:t>
            </a:r>
            <a:endParaRPr lang="en-US" dirty="0"/>
          </a:p>
          <a:p>
            <a:pPr lvl="1"/>
            <a:r>
              <a:rPr lang="en-US" dirty="0"/>
              <a:t>Also, and again the social construction of race</a:t>
            </a:r>
            <a:r>
              <a:rPr lang="en-US" baseline="0" dirty="0"/>
              <a:t> literature is full of this, the ascription of race/ethnicity is affected by political processes. </a:t>
            </a:r>
            <a:r>
              <a:rPr lang="en-US" dirty="0"/>
              <a:t>State definitions affect ascription, and social movements work to define and redefine the</a:t>
            </a:r>
            <a:r>
              <a:rPr lang="en-US" baseline="0" dirty="0"/>
              <a:t> ascription of race/ethnicity. As one reminder, the secular or Christian children of assimilated Jews who has intermarried with Christians in Germany suddenly found themselves ascribed to Jewishness by the Nazis, while the children in California in 1942 who had one Japanese grandparent suddenly found themselves with the ascribed status of Japanese. Or the one-drop rules which characterized the definitions of “Black” in the United States.</a:t>
            </a:r>
            <a:endParaRPr lang="en-US" dirty="0"/>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12</a:t>
            </a:fld>
            <a:endParaRPr lang="en-US"/>
          </a:p>
        </p:txBody>
      </p:sp>
    </p:spTree>
    <p:extLst>
      <p:ext uri="{BB962C8B-B14F-4D97-AF65-F5344CB8AC3E}">
        <p14:creationId xmlns:p14="http://schemas.microsoft.com/office/powerpoint/2010/main" val="40583582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Ethnicity/race does not have to be a basis of network cleavage, but it often is</a:t>
            </a:r>
          </a:p>
          <a:p>
            <a:r>
              <a:rPr lang="en-US" dirty="0"/>
              <a:t>Inheritance of ethnicity from parents means it can and generally does run in families</a:t>
            </a:r>
          </a:p>
          <a:p>
            <a:pPr lvl="1"/>
            <a:r>
              <a:rPr lang="en-US" dirty="0"/>
              <a:t>Kinship networks can be and often are mono-ethnic/race</a:t>
            </a:r>
          </a:p>
          <a:p>
            <a:pPr lvl="1"/>
            <a:r>
              <a:rPr lang="en-US" dirty="0"/>
              <a:t>Residential communities can be and often are mono-ethnic/race</a:t>
            </a:r>
          </a:p>
          <a:p>
            <a:r>
              <a:rPr lang="en-US" dirty="0"/>
              <a:t>Political rules &amp; structures of domination may reinforce this</a:t>
            </a:r>
          </a:p>
          <a:p>
            <a:pPr lvl="1"/>
            <a:r>
              <a:rPr lang="en-US" dirty="0"/>
              <a:t>Discrimination and segregation increase network cleavages</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13</a:t>
            </a:fld>
            <a:endParaRPr lang="en-US"/>
          </a:p>
        </p:txBody>
      </p:sp>
    </p:spTree>
    <p:extLst>
      <p:ext uri="{BB962C8B-B14F-4D97-AF65-F5344CB8AC3E}">
        <p14:creationId xmlns:p14="http://schemas.microsoft.com/office/powerpoint/2010/main" val="15365777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little stick figures represent the difference between a segregated and an integrated network.</a:t>
            </a:r>
          </a:p>
        </p:txBody>
      </p:sp>
      <p:sp>
        <p:nvSpPr>
          <p:cNvPr id="4" name="Slide Number Placeholder 3"/>
          <p:cNvSpPr>
            <a:spLocks noGrp="1"/>
          </p:cNvSpPr>
          <p:nvPr>
            <p:ph type="sldNum" sz="quarter" idx="10"/>
          </p:nvPr>
        </p:nvSpPr>
        <p:spPr/>
        <p:txBody>
          <a:bodyPr/>
          <a:lstStyle/>
          <a:p>
            <a:fld id="{AB836FC5-153C-464B-8423-3075C840D854}" type="slidenum">
              <a:rPr lang="en-US" smtClean="0"/>
              <a:t>15</a:t>
            </a:fld>
            <a:endParaRPr lang="en-US"/>
          </a:p>
        </p:txBody>
      </p:sp>
    </p:spTree>
    <p:extLst>
      <p:ext uri="{BB962C8B-B14F-4D97-AF65-F5344CB8AC3E}">
        <p14:creationId xmlns:p14="http://schemas.microsoft.com/office/powerpoint/2010/main" val="125210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In this figure there little explosion affects only the white figures, but the rings around it are the indirect</a:t>
            </a:r>
            <a:r>
              <a:rPr lang="en-US" sz="1200" baseline="0" dirty="0"/>
              <a:t> effects. In the segregated network these indirect effects are concentrated only among the white figures and the few black figures who are networked with them. The mass of segregated black figures are unaffected by the policy. But in the integrated network, the rings of indirect effects are spread more widely so that most of the society, including most of the black figures, are indirectly affected by the policy. </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16</a:t>
            </a:fld>
            <a:endParaRPr lang="en-US"/>
          </a:p>
        </p:txBody>
      </p:sp>
    </p:spTree>
    <p:extLst>
      <p:ext uri="{BB962C8B-B14F-4D97-AF65-F5344CB8AC3E}">
        <p14:creationId xmlns:p14="http://schemas.microsoft.com/office/powerpoint/2010/main" val="234722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lot of different kinds of indirect Network </a:t>
            </a:r>
            <a:r>
              <a:rPr lang="en-US" dirty="0" err="1"/>
              <a:t>interestsT</a:t>
            </a:r>
            <a:endParaRPr lang="en-US" dirty="0"/>
          </a:p>
          <a:p>
            <a:r>
              <a:rPr lang="en-US" dirty="0"/>
              <a:t>There</a:t>
            </a:r>
            <a:r>
              <a:rPr lang="en-US" baseline="0" dirty="0"/>
              <a:t> are those </a:t>
            </a:r>
            <a:r>
              <a:rPr lang="en-US" dirty="0"/>
              <a:t>Tied to place such as e.g. toxic waste, traffic, noise and also Economic multipliers: such as Stores, churches, jobs</a:t>
            </a:r>
          </a:p>
          <a:p>
            <a:r>
              <a:rPr lang="en-US" dirty="0"/>
              <a:t>There are those Tied to social connections including </a:t>
            </a:r>
          </a:p>
          <a:p>
            <a:pPr lvl="1"/>
            <a:r>
              <a:rPr lang="en-US" dirty="0"/>
              <a:t>Kinship support, economic transfers among family,</a:t>
            </a:r>
          </a:p>
          <a:p>
            <a:pPr lvl="1"/>
            <a:r>
              <a:rPr lang="en-US" dirty="0"/>
              <a:t>Support networks for bad times</a:t>
            </a:r>
          </a:p>
          <a:p>
            <a:pPr lvl="1"/>
            <a:r>
              <a:rPr lang="en-US" dirty="0"/>
              <a:t>Emotional reactions: grief, fear, optimism, pessimism.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a:t>“Cultural capital”: knowledge of how things work;</a:t>
            </a:r>
          </a:p>
          <a:p>
            <a:r>
              <a:rPr lang="en-US" dirty="0"/>
              <a:t>The issue of Cross-cutting vs overlapping cleavages has been a </a:t>
            </a:r>
            <a:r>
              <a:rPr lang="en-US" dirty="0" err="1"/>
              <a:t>A</a:t>
            </a:r>
            <a:r>
              <a:rPr lang="en-US" dirty="0"/>
              <a:t> long-standing topic of sociology</a:t>
            </a:r>
          </a:p>
          <a:p>
            <a:pPr lvl="1"/>
            <a:r>
              <a:rPr lang="en-US" dirty="0"/>
              <a:t>Ethnic conflict literature stresses the question of the correlation between class and ethnicity</a:t>
            </a:r>
          </a:p>
          <a:p>
            <a:pPr lvl="1"/>
            <a:r>
              <a:rPr lang="en-US" dirty="0"/>
              <a:t>But there is more than just the correlation between class and ethnicity. There is the actual network connections.</a:t>
            </a:r>
          </a:p>
          <a:p>
            <a:pPr lvl="1"/>
            <a:r>
              <a:rPr lang="en-US" dirty="0"/>
              <a:t>And imagined identities: the sense of</a:t>
            </a:r>
            <a:r>
              <a:rPr lang="en-US" baseline="0" dirty="0"/>
              <a:t> identity with what has happened to other people</a:t>
            </a:r>
            <a:endParaRPr lang="en-US" dirty="0"/>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17</a:t>
            </a:fld>
            <a:endParaRPr lang="en-US"/>
          </a:p>
        </p:txBody>
      </p:sp>
    </p:spTree>
    <p:extLst>
      <p:ext uri="{BB962C8B-B14F-4D97-AF65-F5344CB8AC3E}">
        <p14:creationId xmlns:p14="http://schemas.microsoft.com/office/powerpoint/2010/main" val="21343176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networks create</a:t>
            </a:r>
            <a:r>
              <a:rPr lang="en-US" baseline="0" dirty="0"/>
              <a:t> communities of discourse</a:t>
            </a:r>
            <a:endParaRPr lang="en-US" dirty="0"/>
          </a:p>
          <a:p>
            <a:r>
              <a:rPr lang="en-US" dirty="0"/>
              <a:t>These</a:t>
            </a:r>
            <a:r>
              <a:rPr lang="en-US" baseline="0" dirty="0"/>
              <a:t> are communities within which people share </a:t>
            </a:r>
            <a:r>
              <a:rPr lang="en-US" dirty="0"/>
              <a:t>information</a:t>
            </a:r>
            <a:r>
              <a:rPr lang="en-US" baseline="0" dirty="0"/>
              <a:t> and</a:t>
            </a:r>
            <a:r>
              <a:rPr lang="en-US" dirty="0"/>
              <a:t> world views</a:t>
            </a:r>
          </a:p>
          <a:p>
            <a:pPr lvl="1"/>
            <a:r>
              <a:rPr lang="en-US" dirty="0"/>
              <a:t>These are the </a:t>
            </a:r>
            <a:r>
              <a:rPr lang="en-US" dirty="0" err="1"/>
              <a:t>coummunities</a:t>
            </a:r>
            <a:r>
              <a:rPr lang="en-US" dirty="0"/>
              <a:t> that support Political</a:t>
            </a:r>
            <a:r>
              <a:rPr lang="en-US" baseline="0" dirty="0"/>
              <a:t> and </a:t>
            </a:r>
            <a:r>
              <a:rPr lang="en-US" dirty="0"/>
              <a:t>religious subcultures</a:t>
            </a:r>
          </a:p>
          <a:p>
            <a:pPr lvl="1"/>
            <a:r>
              <a:rPr lang="en-US" dirty="0"/>
              <a:t>These</a:t>
            </a:r>
            <a:r>
              <a:rPr lang="en-US" baseline="0" dirty="0"/>
              <a:t> are the communities that support r</a:t>
            </a:r>
            <a:r>
              <a:rPr lang="en-US" dirty="0"/>
              <a:t>acial cultures</a:t>
            </a:r>
            <a:r>
              <a:rPr lang="en-US" baseline="0" dirty="0"/>
              <a:t> including both White or majority supremacist subcultures, minority subcultures, and majority “colorblind” subcultures.</a:t>
            </a:r>
          </a:p>
          <a:p>
            <a:pPr lvl="1"/>
            <a:r>
              <a:rPr lang="en-US" baseline="0" dirty="0"/>
              <a:t>Social media and differentiated mass media allow these subcultures to grow.</a:t>
            </a:r>
          </a:p>
          <a:p>
            <a:pPr lvl="1"/>
            <a:r>
              <a:rPr lang="en-US" baseline="0" dirty="0"/>
              <a:t>They are also supported by churches and residential communities.</a:t>
            </a:r>
          </a:p>
          <a:p>
            <a:pPr lvl="1"/>
            <a:r>
              <a:rPr lang="en-US" baseline="0" dirty="0"/>
              <a:t>I am reminded of a time in the early 2000s when I visited friends in Southern Indiana and met a friend of theirs who had just made a trip to Madison. This friend of a friend was shocked to report that “they don’t like George Bush and Walmart there.” </a:t>
            </a:r>
            <a:endParaRPr lang="en-US" dirty="0"/>
          </a:p>
          <a:p>
            <a:r>
              <a:rPr lang="en-US" dirty="0"/>
              <a:t>These networks also create communities of sympathy. This can be seen in Reactions to national or racial incidents such as 9/11 or Katrina or</a:t>
            </a:r>
            <a:r>
              <a:rPr lang="en-US" baseline="0" dirty="0"/>
              <a:t> videos of police killing Black people.  Since there is a lot of talk about Black Lives Matter at this convention, it is perhaps worth reminding White people here that many Black people have been feeling overwhelmed and depressed and anxious about yet another video of a Black person being killed on line.</a:t>
            </a:r>
            <a:r>
              <a:rPr lang="en-US" dirty="0"/>
              <a:t> </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18</a:t>
            </a:fld>
            <a:endParaRPr lang="en-US"/>
          </a:p>
        </p:txBody>
      </p:sp>
    </p:spTree>
    <p:extLst>
      <p:ext uri="{BB962C8B-B14F-4D97-AF65-F5344CB8AC3E}">
        <p14:creationId xmlns:p14="http://schemas.microsoft.com/office/powerpoint/2010/main" val="641115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Collective identities, consciousness, and organization reinforce each other</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20</a:t>
            </a:fld>
            <a:endParaRPr lang="en-US"/>
          </a:p>
        </p:txBody>
      </p:sp>
    </p:spTree>
    <p:extLst>
      <p:ext uri="{BB962C8B-B14F-4D97-AF65-F5344CB8AC3E}">
        <p14:creationId xmlns:p14="http://schemas.microsoft.com/office/powerpoint/2010/main" val="1161855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Social movements create</a:t>
            </a:r>
            <a:r>
              <a:rPr lang="en-US" baseline="0" dirty="0"/>
              <a:t> and activate group identities, group consciousness, and group organization. These “internal” processes of group formation are facilitated by </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21</a:t>
            </a:fld>
            <a:endParaRPr lang="en-US"/>
          </a:p>
        </p:txBody>
      </p:sp>
    </p:spTree>
    <p:extLst>
      <p:ext uri="{BB962C8B-B14F-4D97-AF65-F5344CB8AC3E}">
        <p14:creationId xmlns:p14="http://schemas.microsoft.com/office/powerpoint/2010/main" val="10246888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Network</a:t>
            </a:r>
            <a:r>
              <a:rPr lang="en-US" baseline="0" dirty="0"/>
              <a:t> segregation, d</a:t>
            </a:r>
            <a:r>
              <a:rPr lang="en-US" dirty="0"/>
              <a:t>omination,</a:t>
            </a:r>
            <a:r>
              <a:rPr lang="en-US" baseline="0" dirty="0"/>
              <a:t> and ascription reinforce each other. Segregated groups are more likely to remain distinct. Structures of domination are more likely to reinforce difference and segregation.</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22</a:t>
            </a:fld>
            <a:endParaRPr lang="en-US"/>
          </a:p>
        </p:txBody>
      </p:sp>
    </p:spTree>
    <p:extLst>
      <p:ext uri="{BB962C8B-B14F-4D97-AF65-F5344CB8AC3E}">
        <p14:creationId xmlns:p14="http://schemas.microsoft.com/office/powerpoint/2010/main" val="191091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t>
            </a:r>
            <a:r>
              <a:rPr lang="en-US" baseline="0" dirty="0"/>
              <a:t>he internal and external dimensions of race and ethnicity reinforce each other.</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23</a:t>
            </a:fld>
            <a:endParaRPr lang="en-US"/>
          </a:p>
        </p:txBody>
      </p:sp>
    </p:spTree>
    <p:extLst>
      <p:ext uri="{BB962C8B-B14F-4D97-AF65-F5344CB8AC3E}">
        <p14:creationId xmlns:p14="http://schemas.microsoft.com/office/powerpoint/2010/main" val="2446344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Outline</a:t>
            </a:r>
          </a:p>
          <a:p>
            <a:r>
              <a:rPr lang="en-US" dirty="0"/>
              <a:t>Why race/ethnicity is important: social construction of race &amp; social movements</a:t>
            </a:r>
          </a:p>
          <a:p>
            <a:r>
              <a:rPr lang="en-US" dirty="0"/>
              <a:t>Ethnic typology of movements (majority vs minority)</a:t>
            </a:r>
          </a:p>
          <a:p>
            <a:r>
              <a:rPr lang="en-US" dirty="0"/>
              <a:t>Broader implications (fast)</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NOTE: The written paper has lots of citations to the many people who have written about the social construction of race/ethnicity and about racial/ethnic social movements. This talk has almost no citations. I am just trying to lay out the argument. But if you know the literature, you will recognize that very little of what I have to say about these topics is original. I’m summarizing the literature.</a:t>
            </a:r>
          </a:p>
          <a:p>
            <a:endParaRPr lang="en-US" dirty="0"/>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a:t>
            </a:fld>
            <a:endParaRPr lang="en-US"/>
          </a:p>
        </p:txBody>
      </p:sp>
    </p:spTree>
    <p:extLst>
      <p:ext uri="{BB962C8B-B14F-4D97-AF65-F5344CB8AC3E}">
        <p14:creationId xmlns:p14="http://schemas.microsoft.com/office/powerpoint/2010/main" val="26984359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t>
            </a:r>
            <a:r>
              <a:rPr lang="en-US" baseline="0" dirty="0"/>
              <a:t>he internal and external dimensions of race and ethnicity reinforce each other.</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24</a:t>
            </a:fld>
            <a:endParaRPr lang="en-US"/>
          </a:p>
        </p:txBody>
      </p:sp>
    </p:spTree>
    <p:extLst>
      <p:ext uri="{BB962C8B-B14F-4D97-AF65-F5344CB8AC3E}">
        <p14:creationId xmlns:p14="http://schemas.microsoft.com/office/powerpoint/2010/main" val="26126270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Putting the network and group formation issues back</a:t>
            </a:r>
            <a:r>
              <a:rPr lang="en-US" baseline="0" dirty="0"/>
              <a:t> into a model that includes ethnicity and state formation gives us something like this. At the top are the macro political forces of conquest, colonialism, immigration, slavery. These processes affect the ethnic character of states; there are intentional movements that are making the states and making the racial/ethnic groups. These ethnic character of the state creates majorities and minorities and makes the structures of domination; these affect networks of interest and influence. The social movements also affect and are affected by the networks; they also affect identities and consciousness. Of course this isn’t meant to be a testable theory, but it is a schematic of how to think about the important relations among social movements and the construction of race/ethnicity.</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25</a:t>
            </a:fld>
            <a:endParaRPr lang="en-US"/>
          </a:p>
        </p:txBody>
      </p:sp>
    </p:spTree>
    <p:extLst>
      <p:ext uri="{BB962C8B-B14F-4D97-AF65-F5344CB8AC3E}">
        <p14:creationId xmlns:p14="http://schemas.microsoft.com/office/powerpoint/2010/main" val="202995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Majority movements often are or become hostile to minorities</a:t>
            </a:r>
          </a:p>
          <a:p>
            <a:r>
              <a:rPr lang="en-US" dirty="0"/>
              <a:t>White labor movement &amp; White women’s movement were explicitly racist</a:t>
            </a:r>
          </a:p>
          <a:p>
            <a:r>
              <a:rPr lang="en-US" dirty="0"/>
              <a:t>Populist movements are often anti-minority</a:t>
            </a:r>
          </a:p>
          <a:p>
            <a:r>
              <a:rPr lang="en-US" dirty="0"/>
              <a:t>Many “general” issues become racialized, e.g. welfare, crime control.</a:t>
            </a:r>
          </a:p>
          <a:p>
            <a:r>
              <a:rPr lang="en-US" dirty="0"/>
              <a:t>Why this happens is less well understood. </a:t>
            </a:r>
          </a:p>
          <a:p>
            <a:pPr lvl="1"/>
            <a:r>
              <a:rPr lang="en-US" dirty="0"/>
              <a:t>Partly network isolation makes people ignorant of others and foments stereotypes, leading to possibility of us-them dynamic. McVeigh and the conditions under which a white racist interpretation of the facts makes sense.</a:t>
            </a:r>
          </a:p>
          <a:p>
            <a:pPr lvl="1"/>
            <a:r>
              <a:rPr lang="en-US" dirty="0"/>
              <a:t>McKean argues that populism with its us-them rhetoric presupposes a homogeneity in the “us” as a source of this tendency.</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30</a:t>
            </a:fld>
            <a:endParaRPr lang="en-US"/>
          </a:p>
        </p:txBody>
      </p:sp>
    </p:spTree>
    <p:extLst>
      <p:ext uri="{BB962C8B-B14F-4D97-AF65-F5344CB8AC3E}">
        <p14:creationId xmlns:p14="http://schemas.microsoft.com/office/powerpoint/2010/main" val="30129617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Network isolation and “cluelessness”</a:t>
            </a:r>
          </a:p>
          <a:p>
            <a:r>
              <a:rPr lang="en-US" dirty="0"/>
              <a:t>Even non-hostile majority movements are often “clueless” about minorities and fail to recognize divergence of interests</a:t>
            </a:r>
          </a:p>
          <a:p>
            <a:r>
              <a:rPr lang="en-US" dirty="0"/>
              <a:t>Network segregation + culture of domination makes majorities genuinely ignorant of needs of others and having habits of entitlement</a:t>
            </a:r>
            <a:r>
              <a:rPr lang="en-US" baseline="0" dirty="0"/>
              <a:t> and dominance that make them unlikely to do the work of finding out about the needs and interests of minorities</a:t>
            </a:r>
            <a:endParaRPr lang="en-US" dirty="0"/>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31</a:t>
            </a:fld>
            <a:endParaRPr lang="en-US"/>
          </a:p>
        </p:txBody>
      </p:sp>
    </p:spTree>
    <p:extLst>
      <p:ext uri="{BB962C8B-B14F-4D97-AF65-F5344CB8AC3E}">
        <p14:creationId xmlns:p14="http://schemas.microsoft.com/office/powerpoint/2010/main" val="4012287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Types</a:t>
            </a:r>
          </a:p>
          <a:p>
            <a:r>
              <a:rPr lang="en-US" dirty="0"/>
              <a:t>Group-oriented pro-minority</a:t>
            </a:r>
          </a:p>
          <a:p>
            <a:pPr lvl="1"/>
            <a:r>
              <a:rPr lang="en-US" dirty="0"/>
              <a:t>Civil rights, reform (integrationist, assimilationist); these can be radical or moderate. There were militant radical integrationists.</a:t>
            </a:r>
          </a:p>
          <a:p>
            <a:pPr lvl="1"/>
            <a:r>
              <a:rPr lang="en-US" dirty="0"/>
              <a:t>Separatists, nationalist</a:t>
            </a:r>
          </a:p>
          <a:p>
            <a:pPr lvl="1"/>
            <a:r>
              <a:rPr lang="en-US" dirty="0"/>
              <a:t>NOTE: Ethnic conflict literature focuses on question of when/where such movements arise</a:t>
            </a:r>
          </a:p>
          <a:p>
            <a:pPr lvl="1"/>
            <a:r>
              <a:rPr lang="en-US" dirty="0"/>
              <a:t>NOTE:  Either integrationist or separatist movements can be radical or moderate</a:t>
            </a:r>
            <a:r>
              <a:rPr lang="en-US" baseline="0" dirty="0"/>
              <a:t> or even </a:t>
            </a:r>
            <a:r>
              <a:rPr lang="en-US" baseline="0" dirty="0" err="1"/>
              <a:t>accomodationist</a:t>
            </a:r>
            <a:r>
              <a:rPr lang="en-US" baseline="0" dirty="0"/>
              <a:t>.</a:t>
            </a:r>
            <a:endParaRPr lang="en-US" dirty="0"/>
          </a:p>
          <a:p>
            <a:r>
              <a:rPr lang="en-US" dirty="0"/>
              <a:t>Intersectional: link ethnicity/race to other issues, e.g. women of color reproductive rights (Sister Song), environmental racism, Black Lives Matter focus on police violence.</a:t>
            </a:r>
          </a:p>
          <a:p>
            <a:r>
              <a:rPr lang="en-US" dirty="0"/>
              <a:t>Place-based community movements or class-based movements that are empirically minority</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36</a:t>
            </a:fld>
            <a:endParaRPr lang="en-US"/>
          </a:p>
        </p:txBody>
      </p:sp>
    </p:spTree>
    <p:extLst>
      <p:ext uri="{BB962C8B-B14F-4D97-AF65-F5344CB8AC3E}">
        <p14:creationId xmlns:p14="http://schemas.microsoft.com/office/powerpoint/2010/main" val="20296120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Types</a:t>
            </a:r>
          </a:p>
          <a:p>
            <a:r>
              <a:rPr lang="en-US" dirty="0"/>
              <a:t>Majority-dominated movements with substantial minority participation</a:t>
            </a:r>
          </a:p>
          <a:p>
            <a:pPr lvl="1"/>
            <a:r>
              <a:rPr lang="en-US" dirty="0"/>
              <a:t>General issues (e.g. peace, environment)</a:t>
            </a:r>
          </a:p>
          <a:p>
            <a:pPr lvl="1"/>
            <a:r>
              <a:rPr lang="en-US" dirty="0"/>
              <a:t>Other axes of domination (gender, class)</a:t>
            </a:r>
          </a:p>
          <a:p>
            <a:r>
              <a:rPr lang="en-US" dirty="0"/>
              <a:t>“Ally” movements: majorities working for minority group issues</a:t>
            </a:r>
          </a:p>
          <a:p>
            <a:r>
              <a:rPr lang="en-US" dirty="0"/>
              <a:t>Professional helper movements: professional advocates for disadvantaged beneficiaries.</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41</a:t>
            </a:fld>
            <a:endParaRPr lang="en-US"/>
          </a:p>
        </p:txBody>
      </p:sp>
    </p:spTree>
    <p:extLst>
      <p:ext uri="{BB962C8B-B14F-4D97-AF65-F5344CB8AC3E}">
        <p14:creationId xmlns:p14="http://schemas.microsoft.com/office/powerpoint/2010/main" val="13245692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Ethnic/racial hierarchies matter</a:t>
            </a:r>
          </a:p>
          <a:p>
            <a:r>
              <a:rPr lang="en-US" dirty="0"/>
              <a:t>Majority-minority dynamics: power and privilege</a:t>
            </a:r>
          </a:p>
          <a:p>
            <a:pPr lvl="1"/>
            <a:r>
              <a:rPr lang="en-US" dirty="0"/>
              <a:t>Access to power</a:t>
            </a:r>
          </a:p>
          <a:p>
            <a:pPr lvl="1"/>
            <a:r>
              <a:rPr lang="en-US" dirty="0"/>
              <a:t>Level of repression, safety in using militant tactics</a:t>
            </a:r>
          </a:p>
          <a:p>
            <a:pPr lvl="1"/>
            <a:r>
              <a:rPr lang="en-US" dirty="0"/>
              <a:t>Resources</a:t>
            </a:r>
          </a:p>
          <a:p>
            <a:r>
              <a:rPr lang="en-US" dirty="0"/>
              <a:t>Network cleavage</a:t>
            </a:r>
          </a:p>
          <a:p>
            <a:pPr lvl="1"/>
            <a:r>
              <a:rPr lang="en-US" dirty="0"/>
              <a:t>Overlapping cleavages, divergent interests between groups and overlapping and network interests within groups</a:t>
            </a:r>
          </a:p>
          <a:p>
            <a:pPr lvl="1"/>
            <a:r>
              <a:rPr lang="en-US" dirty="0"/>
              <a:t>Different universes of discourse</a:t>
            </a:r>
          </a:p>
          <a:p>
            <a:r>
              <a:rPr lang="en-US" dirty="0" err="1"/>
              <a:t>Intergenerationality</a:t>
            </a:r>
            <a:r>
              <a:rPr lang="en-US" dirty="0"/>
              <a:t>: mapping of movement onto families, kinship, community</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45</a:t>
            </a:fld>
            <a:endParaRPr lang="en-US"/>
          </a:p>
        </p:txBody>
      </p:sp>
    </p:spTree>
    <p:extLst>
      <p:ext uri="{BB962C8B-B14F-4D97-AF65-F5344CB8AC3E}">
        <p14:creationId xmlns:p14="http://schemas.microsoft.com/office/powerpoint/2010/main" val="2505120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“Ethnic Dimensions” are Analytic</a:t>
            </a:r>
          </a:p>
          <a:p>
            <a:r>
              <a:rPr lang="en-US" dirty="0"/>
              <a:t>Domination</a:t>
            </a:r>
          </a:p>
          <a:p>
            <a:pPr lvl="1"/>
            <a:r>
              <a:rPr lang="en-US" dirty="0"/>
              <a:t>What is the difference in power and privilege between groups?</a:t>
            </a:r>
          </a:p>
          <a:p>
            <a:pPr lvl="1"/>
            <a:r>
              <a:rPr lang="en-US" dirty="0"/>
              <a:t>Are the group’s issues seen as “general” issues or specific?</a:t>
            </a:r>
          </a:p>
          <a:p>
            <a:pPr lvl="1"/>
            <a:r>
              <a:rPr lang="en-US" dirty="0"/>
              <a:t>Are there cultures of dominance/entitlement vs. submission/fear</a:t>
            </a:r>
          </a:p>
          <a:p>
            <a:r>
              <a:rPr lang="en-US" dirty="0"/>
              <a:t>Networks</a:t>
            </a:r>
          </a:p>
          <a:p>
            <a:pPr lvl="1"/>
            <a:r>
              <a:rPr lang="en-US" dirty="0"/>
              <a:t>Are the groups physically and socially segregated?</a:t>
            </a:r>
          </a:p>
          <a:p>
            <a:pPr lvl="1"/>
            <a:r>
              <a:rPr lang="en-US" dirty="0"/>
              <a:t>Are there overlapping or cross-cutting cleavages?</a:t>
            </a:r>
          </a:p>
          <a:p>
            <a:r>
              <a:rPr lang="en-US" dirty="0"/>
              <a:t>Generations</a:t>
            </a:r>
          </a:p>
          <a:p>
            <a:pPr lvl="1"/>
            <a:r>
              <a:rPr lang="en-US" dirty="0"/>
              <a:t>How does group membership map onto family and kinship?</a:t>
            </a:r>
          </a:p>
          <a:p>
            <a:pPr lvl="1"/>
            <a:r>
              <a:rPr lang="en-US" dirty="0"/>
              <a:t>Are children socialized into group membership?</a:t>
            </a:r>
          </a:p>
          <a:p>
            <a:pPr lvl="1"/>
            <a:r>
              <a:rPr lang="en-US" dirty="0"/>
              <a:t>Are the groups endogamous?</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46</a:t>
            </a:fld>
            <a:endParaRPr lang="en-US"/>
          </a:p>
        </p:txBody>
      </p:sp>
    </p:spTree>
    <p:extLst>
      <p:ext uri="{BB962C8B-B14F-4D97-AF65-F5344CB8AC3E}">
        <p14:creationId xmlns:p14="http://schemas.microsoft.com/office/powerpoint/2010/main" val="6858292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is a quotation that captures the network difference between ethnicity/race and gender as a structure of domination.</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a:t>
            </a:r>
            <a:r>
              <a:rPr lang="en-US" i="1" dirty="0">
                <a:solidFill>
                  <a:schemeClr val="tx1"/>
                </a:solidFill>
              </a:rPr>
              <a:t>Are you surprised the culture around gay marriage has changed so quickly?” "I am. In 2004, when all those anti-gay marriage amendments passed and George Bush got reelected, I thought this will never happen in my lifetime. But we kept fighting. The secret weapon is, we're randomly distributed throughout the population and in all families. If you don't have a gay, lesbian, bi, trans in your immediate family, there's probably one in your extended family. Definitely your extended family. That is our secret weapon, and that humanizes us. If African Americans were randomly distributed throughout the population and in every family, George Zimmerman would be in jail and so would that cop in Ferguson." From an interview with Dan Savage (</a:t>
            </a:r>
            <a:r>
              <a:rPr lang="en-US" dirty="0">
                <a:solidFill>
                  <a:schemeClr val="tx1"/>
                </a:solidFill>
              </a:rPr>
              <a:t>Davidoff 2014</a:t>
            </a:r>
            <a:r>
              <a:rPr lang="en-US" i="1" dirty="0">
                <a:solidFill>
                  <a:schemeClr val="tx1"/>
                </a:solidFill>
              </a:rPr>
              <a:t>).</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47</a:t>
            </a:fld>
            <a:endParaRPr lang="en-US"/>
          </a:p>
        </p:txBody>
      </p:sp>
    </p:spTree>
    <p:extLst>
      <p:ext uri="{BB962C8B-B14F-4D97-AF65-F5344CB8AC3E}">
        <p14:creationId xmlns:p14="http://schemas.microsoft.com/office/powerpoint/2010/main" val="36066663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this chart indicates, the big difference between race/ethnicity</a:t>
            </a:r>
            <a:r>
              <a:rPr lang="en-US" baseline="0" dirty="0"/>
              <a:t> and gender as axes of domination is in their network structure.</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48</a:t>
            </a:fld>
            <a:endParaRPr lang="en-US"/>
          </a:p>
        </p:txBody>
      </p:sp>
    </p:spTree>
    <p:extLst>
      <p:ext uri="{BB962C8B-B14F-4D97-AF65-F5344CB8AC3E}">
        <p14:creationId xmlns:p14="http://schemas.microsoft.com/office/powerpoint/2010/main" val="11756597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WRONG IDEA: Social construction of race/ethnicity is NOT just subjective, psychological, all about your feelings. </a:t>
            </a:r>
          </a:p>
          <a:p>
            <a:r>
              <a:rPr lang="en-US" dirty="0"/>
              <a:t>WRONG IDEA: Social construction of race/ethnicity is NOT “there is no such thing as race”</a:t>
            </a:r>
          </a:p>
          <a:p>
            <a:r>
              <a:rPr lang="en-US" dirty="0"/>
              <a:t>The Social construction of race/ethnicity  </a:t>
            </a:r>
          </a:p>
          <a:p>
            <a:pPr lvl="1"/>
            <a:r>
              <a:rPr lang="en-US" dirty="0"/>
              <a:t>IS about state formation, power, &amp; structures of domination</a:t>
            </a:r>
          </a:p>
          <a:p>
            <a:pPr lvl="1"/>
            <a:r>
              <a:rPr lang="en-US" dirty="0"/>
              <a:t>IS about networks and kinship, relationships and the social structure</a:t>
            </a:r>
          </a:p>
          <a:p>
            <a:pPr lvl="1"/>
            <a:r>
              <a:rPr lang="en-US" dirty="0"/>
              <a:t>IS about how social movements create race/ethnicity and are created by race/ethnic groups. Mutual co-creation.</a:t>
            </a:r>
          </a:p>
          <a:p>
            <a:r>
              <a:rPr lang="en-US" dirty="0"/>
              <a:t>Race/ethnicity is relevant to ALL movements, majority as well as minority.</a:t>
            </a:r>
          </a:p>
          <a:p>
            <a:pPr lvl="1"/>
            <a:r>
              <a:rPr lang="en-US" dirty="0"/>
              <a:t>Pay attention to the Whiteness/majority-ness of White/majority movements.</a:t>
            </a:r>
          </a:p>
          <a:p>
            <a:pPr lvl="1"/>
            <a:r>
              <a:rPr lang="en-US" dirty="0"/>
              <a:t>Pay attention to White/majority supremacy as an issue in ALL movements, not just overt White nationalist movements.</a:t>
            </a:r>
          </a:p>
          <a:p>
            <a:pPr lvl="1"/>
            <a:r>
              <a:rPr lang="en-US" dirty="0"/>
              <a:t>Pay</a:t>
            </a:r>
            <a:r>
              <a:rPr lang="en-US" baseline="0" dirty="0"/>
              <a:t> attention to minority movements on their own terms and to the dynamics of minority structural position</a:t>
            </a:r>
            <a:endParaRPr lang="en-US" dirty="0"/>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3</a:t>
            </a:fld>
            <a:endParaRPr lang="en-US"/>
          </a:p>
        </p:txBody>
      </p:sp>
    </p:spTree>
    <p:extLst>
      <p:ext uri="{BB962C8B-B14F-4D97-AF65-F5344CB8AC3E}">
        <p14:creationId xmlns:p14="http://schemas.microsoft.com/office/powerpoint/2010/main" val="9841689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thus apply these ideas</a:t>
            </a:r>
            <a:r>
              <a:rPr lang="en-US" baseline="0" dirty="0"/>
              <a:t> to other cleavages that undergird social movements like class, religion, politics</a:t>
            </a:r>
          </a:p>
          <a:p>
            <a:r>
              <a:rPr lang="en-US" dirty="0"/>
              <a:t>Economic class is more like ethnicity if and when </a:t>
            </a:r>
          </a:p>
          <a:p>
            <a:pPr lvl="1"/>
            <a:r>
              <a:rPr lang="en-US" dirty="0"/>
              <a:t>there is low inter-generational mobility so that people in the same extended families tend to be of the same class.</a:t>
            </a:r>
          </a:p>
          <a:p>
            <a:pPr lvl="1"/>
            <a:r>
              <a:rPr lang="en-US" dirty="0"/>
              <a:t>there is class endogamy (marrying within class)</a:t>
            </a:r>
          </a:p>
          <a:p>
            <a:pPr lvl="1"/>
            <a:r>
              <a:rPr lang="en-US" dirty="0"/>
              <a:t>there is residential and social segregation by class </a:t>
            </a:r>
          </a:p>
          <a:p>
            <a:pPr lvl="1"/>
            <a:r>
              <a:rPr lang="en-US" dirty="0"/>
              <a:t>your parents’ class is defined as part of who you are, regardless of your own class</a:t>
            </a:r>
          </a:p>
          <a:p>
            <a:r>
              <a:rPr lang="en-US" dirty="0"/>
              <a:t>Religion is more like ethnicity if and when</a:t>
            </a:r>
          </a:p>
          <a:p>
            <a:pPr lvl="1"/>
            <a:r>
              <a:rPr lang="en-US" dirty="0"/>
              <a:t>it is defined as something you are born into, not something you choose</a:t>
            </a:r>
          </a:p>
          <a:p>
            <a:pPr lvl="1"/>
            <a:r>
              <a:rPr lang="en-US" dirty="0"/>
              <a:t>there is religious endogamy (marrying within religion)</a:t>
            </a:r>
          </a:p>
          <a:p>
            <a:pPr lvl="1"/>
            <a:r>
              <a:rPr lang="en-US" dirty="0"/>
              <a:t>your parents’ religion matters to your life chances regardless of your own beliefs</a:t>
            </a:r>
          </a:p>
          <a:p>
            <a:pPr lvl="1"/>
            <a:r>
              <a:rPr lang="en-US" dirty="0"/>
              <a:t>there is physical and social segregation by religion</a:t>
            </a:r>
          </a:p>
          <a:p>
            <a:r>
              <a:rPr lang="en-US" dirty="0"/>
              <a:t>Political ideology is more like ethnicity if and when</a:t>
            </a:r>
          </a:p>
          <a:p>
            <a:pPr lvl="1"/>
            <a:r>
              <a:rPr lang="en-US" dirty="0"/>
              <a:t>there is political ideology endogamy and strong parent-child agreement in political ideology (so it runs in families)</a:t>
            </a:r>
          </a:p>
          <a:p>
            <a:pPr lvl="1"/>
            <a:r>
              <a:rPr lang="en-US" dirty="0"/>
              <a:t>there is physical and social segregation by political ideology</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49</a:t>
            </a:fld>
            <a:endParaRPr lang="en-US"/>
          </a:p>
        </p:txBody>
      </p:sp>
    </p:spTree>
    <p:extLst>
      <p:ext uri="{BB962C8B-B14F-4D97-AF65-F5344CB8AC3E}">
        <p14:creationId xmlns:p14="http://schemas.microsoft.com/office/powerpoint/2010/main" val="24103634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main thesis of this paper is that ethnicity/race is central to social movements. Theory and research from the social construction of race explains why. This same theory can also provide analytic concepts for understanding other axes of domination.</a:t>
            </a:r>
          </a:p>
          <a:p>
            <a:pPr lvl="0"/>
            <a:r>
              <a:rPr lang="en-US" dirty="0"/>
              <a:t>One case I have in mind is the movement around racial disparities in criminal justice.</a:t>
            </a:r>
          </a:p>
          <a:p>
            <a:r>
              <a:rPr lang="en-US" dirty="0"/>
              <a:t>I’m also interested in theorizing the dynamics of majority movements, including White supremacist movements, but also just “clueless” white-dominated movements. Basically making race theoretically visible in majority movements.</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53</a:t>
            </a:fld>
            <a:endParaRPr lang="en-US"/>
          </a:p>
        </p:txBody>
      </p:sp>
    </p:spTree>
    <p:extLst>
      <p:ext uri="{BB962C8B-B14F-4D97-AF65-F5344CB8AC3E}">
        <p14:creationId xmlns:p14="http://schemas.microsoft.com/office/powerpoint/2010/main" val="31072814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I’ve been thinking about the issues</a:t>
            </a:r>
            <a:r>
              <a:rPr lang="en-US" baseline="0" dirty="0"/>
              <a:t> of minority groups and mobilization since getting involved in the issue of racial disparities in incarceration, and have been especially concerned with why and how minority movements experience more repression than majorities.</a:t>
            </a:r>
          </a:p>
          <a:p>
            <a:endParaRPr lang="en-US" dirty="0"/>
          </a:p>
          <a:p>
            <a:r>
              <a:rPr lang="en-US" dirty="0"/>
              <a:t>This talk began in 2009 with frustration about European sociologists’ blaming immigrants or ethnic minorities for disrupting movement solidarity and frustration with using the phrase “right wing’ to describe movements whose primary issue was working class White hostility to immigrants. I’d already been thinking and writing about why minority groups were subject to more repression. </a:t>
            </a:r>
          </a:p>
          <a:p>
            <a:endParaRPr lang="en-US" dirty="0"/>
          </a:p>
          <a:p>
            <a:r>
              <a:rPr lang="en-US" dirty="0"/>
              <a:t>I was also influenced</a:t>
            </a:r>
            <a:r>
              <a:rPr lang="en-US" baseline="0" dirty="0"/>
              <a:t> by Aldon Morris &amp; Naomi Braine’s paper talking about the differences in the processes of developing oppositional consciousness for oppressed and non-oppressed groups.</a:t>
            </a:r>
          </a:p>
          <a:p>
            <a:endParaRPr lang="en-US" dirty="0"/>
          </a:p>
          <a:p>
            <a:r>
              <a:rPr lang="en-US" dirty="0"/>
              <a:t>In 2012 I pulled together a wide-ranging and self-indulgent talk upon the occasion of winning the McCarthy award that linked social movement</a:t>
            </a:r>
            <a:r>
              <a:rPr lang="en-US" baseline="0" dirty="0"/>
              <a:t> theory to the social construction of race &amp; ethnicity. </a:t>
            </a:r>
            <a:endParaRPr lang="en-US" dirty="0"/>
          </a:p>
          <a:p>
            <a:endParaRPr lang="en-US" dirty="0"/>
          </a:p>
          <a:p>
            <a:r>
              <a:rPr lang="en-US" dirty="0"/>
              <a:t>Since then I’ve been trying to wrestle this into academic submission. It is really multiple papers with several somewhat-related arguments</a:t>
            </a:r>
            <a:r>
              <a:rPr lang="en-US" baseline="0" dirty="0"/>
              <a:t> and most audiences have found it more frustrating than illuminating. But I still think I have something to say, so I’m trying again.</a:t>
            </a:r>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55</a:t>
            </a:fld>
            <a:endParaRPr lang="en-US"/>
          </a:p>
        </p:txBody>
      </p:sp>
    </p:spTree>
    <p:extLst>
      <p:ext uri="{BB962C8B-B14F-4D97-AF65-F5344CB8AC3E}">
        <p14:creationId xmlns:p14="http://schemas.microsoft.com/office/powerpoint/2010/main" val="2995397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This paper</a:t>
            </a:r>
            <a:r>
              <a:rPr lang="en-US" baseline="0" dirty="0"/>
              <a:t> builds on </a:t>
            </a:r>
            <a:r>
              <a:rPr lang="en-US" dirty="0"/>
              <a:t>Morris &amp; Braine, who stress that movements</a:t>
            </a:r>
            <a:r>
              <a:rPr lang="en-US" baseline="0" dirty="0"/>
              <a:t> by the oppressed have different issues in consciousness raising than movements they call social responsibility movements.</a:t>
            </a:r>
          </a:p>
          <a:p>
            <a:pPr lvl="1"/>
            <a:r>
              <a:rPr lang="en-US" dirty="0"/>
              <a:t>They face more resource deficits, they face repression</a:t>
            </a:r>
          </a:p>
          <a:p>
            <a:pPr lvl="1"/>
            <a:r>
              <a:rPr lang="en-US" dirty="0"/>
              <a:t>Identities are ascribed, don’t have to be created</a:t>
            </a:r>
          </a:p>
          <a:p>
            <a:pPr lvl="1"/>
            <a:r>
              <a:rPr lang="en-US" dirty="0"/>
              <a:t>Cultures of subordination intermixed with cultures of opposition; overcoming fear is an issue</a:t>
            </a:r>
          </a:p>
          <a:p>
            <a:r>
              <a:rPr lang="en-US" dirty="0"/>
              <a:t>Movements by and for the privileged have the opposite configuration.</a:t>
            </a:r>
          </a:p>
          <a:p>
            <a:pPr lvl="1"/>
            <a:r>
              <a:rPr lang="en-US" dirty="0"/>
              <a:t>Identity development more problematic</a:t>
            </a:r>
          </a:p>
          <a:p>
            <a:pPr lvl="1"/>
            <a:r>
              <a:rPr lang="en-US" dirty="0"/>
              <a:t>(M&amp;B don’t stress): Privileged people develop cultures and habits habits of dominance and entitlement.</a:t>
            </a:r>
          </a:p>
          <a:p>
            <a:r>
              <a:rPr lang="en-US" dirty="0"/>
              <a:t>Extending Morris &amp; Braine</a:t>
            </a:r>
          </a:p>
          <a:p>
            <a:pPr lvl="1"/>
            <a:r>
              <a:rPr lang="en-US" dirty="0"/>
              <a:t>Not all axes of domination have the same structure. Ethnicity vs. gender</a:t>
            </a:r>
          </a:p>
          <a:p>
            <a:pPr lvl="1"/>
            <a:r>
              <a:rPr lang="en-US" dirty="0"/>
              <a:t>Race/ethnicity is relevant to dominant groups. White racist groups and clueless White groups need analysis, too. Morris</a:t>
            </a:r>
            <a:r>
              <a:rPr lang="en-US" baseline="0" dirty="0"/>
              <a:t> &amp; Braine don’t discuss White supremacist groups at all.</a:t>
            </a:r>
            <a:endParaRPr lang="en-US" dirty="0"/>
          </a:p>
          <a:p>
            <a:pPr lvl="0"/>
            <a:endParaRPr lang="en-US" baseline="0" dirty="0"/>
          </a:p>
          <a:p>
            <a:pPr lvl="0"/>
            <a:endParaRPr lang="en-US" baseline="0" dirty="0"/>
          </a:p>
          <a:p>
            <a:pPr lvl="0"/>
            <a:r>
              <a:rPr lang="en-US" dirty="0"/>
              <a:t>critical of not theorizing the differences between movements by the oppressed and movements by the privileged (and gradations between these)</a:t>
            </a:r>
          </a:p>
          <a:p>
            <a:pPr lvl="0"/>
            <a:r>
              <a:rPr lang="en-US" dirty="0"/>
              <a:t>Movements by and for oppressed people have different tasks. </a:t>
            </a:r>
          </a:p>
          <a:p>
            <a:pPr lvl="1"/>
            <a:r>
              <a:rPr lang="en-US" dirty="0"/>
              <a:t>They face more resource deficits, they face repression, they have developed cultures of subordination intermixed with cultures of opposition. </a:t>
            </a:r>
          </a:p>
          <a:p>
            <a:r>
              <a:rPr lang="en-US" dirty="0"/>
              <a:t>Movements by and for the privileged have the opposite configuration.</a:t>
            </a:r>
          </a:p>
          <a:p>
            <a:pPr lvl="1"/>
            <a:r>
              <a:rPr lang="en-US" dirty="0"/>
              <a:t>Privileged people develop habits of dominance and entitlement.</a:t>
            </a:r>
          </a:p>
          <a:p>
            <a:r>
              <a:rPr lang="en-US" dirty="0"/>
              <a:t>Extending Morris &amp; Braine</a:t>
            </a:r>
          </a:p>
          <a:p>
            <a:pPr lvl="1"/>
            <a:r>
              <a:rPr lang="en-US" dirty="0"/>
              <a:t>Not all axes of domination have the same structure. Ethnicity vs. gender</a:t>
            </a:r>
          </a:p>
          <a:p>
            <a:pPr lvl="1"/>
            <a:r>
              <a:rPr lang="en-US" dirty="0"/>
              <a:t>Race/ethnicity is relevant to dominant groups. White racist groups and clueless White groups need analysis, too</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4</a:t>
            </a:fld>
            <a:endParaRPr lang="en-US"/>
          </a:p>
        </p:txBody>
      </p:sp>
    </p:spTree>
    <p:extLst>
      <p:ext uri="{BB962C8B-B14F-4D97-AF65-F5344CB8AC3E}">
        <p14:creationId xmlns:p14="http://schemas.microsoft.com/office/powerpoint/2010/main" val="1158681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Why is ethnicity/race important to social movements? </a:t>
            </a:r>
          </a:p>
          <a:p>
            <a:pPr marL="571500" indent="-571500">
              <a:buFont typeface="Arial" panose="020B0604020202020204" pitchFamily="34" charset="0"/>
              <a:buChar char="•"/>
            </a:pPr>
            <a:r>
              <a:rPr lang="en-US" dirty="0"/>
              <a:t>Ethnicity/race is often a basis of a structure of domination, central to states.</a:t>
            </a:r>
          </a:p>
          <a:p>
            <a:pPr marL="571500" indent="-571500">
              <a:buFont typeface="Arial" panose="020B0604020202020204" pitchFamily="34" charset="0"/>
              <a:buChar char="•"/>
            </a:pPr>
            <a:r>
              <a:rPr lang="en-US" dirty="0"/>
              <a:t>Ethnicity/race is often a major network &amp; interest cleavage</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5</a:t>
            </a:fld>
            <a:endParaRPr lang="en-US"/>
          </a:p>
        </p:txBody>
      </p:sp>
    </p:spTree>
    <p:extLst>
      <p:ext uri="{BB962C8B-B14F-4D97-AF65-F5344CB8AC3E}">
        <p14:creationId xmlns:p14="http://schemas.microsoft.com/office/powerpoint/2010/main" val="23884692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picture basically sums up why states tend to have a dominant</a:t>
            </a:r>
            <a:r>
              <a:rPr lang="en-US" baseline="0" dirty="0"/>
              <a:t> ethnic majority that holds political and economic power. It is a direct consequence of coercive action sin the past that created states that would embody the interests of some groups and subordinate others. </a:t>
            </a:r>
            <a:endParaRPr lang="en-US" dirty="0"/>
          </a:p>
          <a:p>
            <a:r>
              <a:rPr lang="en-US" dirty="0"/>
              <a:t>These coercive actions</a:t>
            </a:r>
            <a:r>
              <a:rPr lang="en-US" baseline="0" dirty="0"/>
              <a:t> include colonialism, war, conquest, slavery, genocide, cultural assimilation movements.</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paper is primarily about countries that have a numerical majority that is also politically and economically dominant,  especially in democracies.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Numerical majorities are also economically dominant in Europe, the US, Canada, Australia. Also the Han in China, Japanese in Japan, Koreans in Korea, Russians in Russia,</a:t>
            </a:r>
            <a:r>
              <a:rPr lang="en-US" baseline="0" dirty="0"/>
              <a:t> Mexicans in Mexico.</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scheme also especially applies to democracies where numerical</a:t>
            </a:r>
            <a:r>
              <a:rPr lang="en-US" baseline="0" dirty="0"/>
              <a:t> majorities matter in voting.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There are countries</a:t>
            </a:r>
            <a:r>
              <a:rPr lang="en-US" baseline="0" dirty="0"/>
              <a:t> that do not fit this scheme.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Colonial societies have a political and economic elite that is of a different ethnicity from the numerical majority.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Many post-colonial societies have an economic elite that is of a different ethnicity from the numerical majority.</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Some</a:t>
            </a:r>
            <a:r>
              <a:rPr lang="en-US" baseline="0" dirty="0"/>
              <a:t> countries are genuinely multi-ethnic.</a:t>
            </a:r>
            <a:endParaRPr lang="en-US" dirty="0"/>
          </a:p>
          <a:p>
            <a:r>
              <a:rPr lang="en-US" dirty="0"/>
              <a:t>Some authoritarian states have a politically and economically dominant minority.</a:t>
            </a:r>
          </a:p>
        </p:txBody>
      </p:sp>
      <p:sp>
        <p:nvSpPr>
          <p:cNvPr id="4" name="Slide Number Placeholder 3"/>
          <p:cNvSpPr>
            <a:spLocks noGrp="1"/>
          </p:cNvSpPr>
          <p:nvPr>
            <p:ph type="sldNum" sz="quarter" idx="10"/>
          </p:nvPr>
        </p:nvSpPr>
        <p:spPr/>
        <p:txBody>
          <a:bodyPr/>
          <a:lstStyle/>
          <a:p>
            <a:fld id="{88228D94-960C-46A0-B43D-EE4E8E9F89E9}" type="slidenum">
              <a:rPr lang="en-US" smtClean="0"/>
              <a:pPr/>
              <a:t>7</a:t>
            </a:fld>
            <a:endParaRPr lang="en-US"/>
          </a:p>
        </p:txBody>
      </p:sp>
    </p:spTree>
    <p:extLst>
      <p:ext uri="{BB962C8B-B14F-4D97-AF65-F5344CB8AC3E}">
        <p14:creationId xmlns:p14="http://schemas.microsoft.com/office/powerpoint/2010/main" val="3262133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State formation typically has an “ethnic” angle </a:t>
            </a:r>
          </a:p>
          <a:p>
            <a:r>
              <a:rPr lang="en-US" dirty="0"/>
              <a:t>There is a large literature in </a:t>
            </a:r>
          </a:p>
          <a:p>
            <a:r>
              <a:rPr lang="en-US" dirty="0"/>
              <a:t>Construction of race/ethnicity &amp; ethnic conflict literatures agree that nation-states are created along ethnic lines with the idea that there</a:t>
            </a:r>
            <a:r>
              <a:rPr lang="en-US" baseline="0" dirty="0"/>
              <a:t> is a “people” who should have a government, and states create ethnicities/nationalities in the process of defining boundaries and establishing legitimacy.  As Olzak says, </a:t>
            </a:r>
            <a:r>
              <a:rPr lang="en-US" dirty="0"/>
              <a:t>states show the imprint of their past.</a:t>
            </a:r>
          </a:p>
          <a:p>
            <a:endParaRPr lang="en-US" dirty="0"/>
          </a:p>
          <a:p>
            <a:r>
              <a:rPr lang="en-US" dirty="0"/>
              <a:t>US</a:t>
            </a:r>
            <a:r>
              <a:rPr lang="en-US" baseline="0" dirty="0"/>
              <a:t> was </a:t>
            </a:r>
            <a:r>
              <a:rPr lang="en-US" dirty="0"/>
              <a:t>founded as a White nation. </a:t>
            </a:r>
          </a:p>
          <a:p>
            <a:pPr lvl="1"/>
            <a:r>
              <a:rPr lang="en-US" dirty="0"/>
              <a:t>Conquest, displacement, genocide of native people; enslavement of Africans; conquest of northern Mexico, Puerto Rico, Philippines, Hawaii; exclusion of Asians. Intentional white nation, this is clear in history. White is the baseline American citizen.</a:t>
            </a:r>
          </a:p>
          <a:p>
            <a:r>
              <a:rPr lang="en-US" dirty="0"/>
              <a:t>Tyranny of the majority, the dark side of democracy.</a:t>
            </a:r>
          </a:p>
          <a:p>
            <a:pPr lvl="1"/>
            <a:r>
              <a:rPr lang="en-US" dirty="0"/>
              <a:t>. Majorities do vote to disenfranchise, incarcerate, displace minorities. US still operates as a White state. Many of the victories of the CRM have been reversed, and the national institutions privilege White standpoints.</a:t>
            </a:r>
          </a:p>
          <a:p>
            <a:r>
              <a:rPr lang="en-US" dirty="0"/>
              <a:t>Social control (policing, incarceration) is often biased by race/ethnicity. </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8</a:t>
            </a:fld>
            <a:endParaRPr lang="en-US"/>
          </a:p>
        </p:txBody>
      </p:sp>
    </p:spTree>
    <p:extLst>
      <p:ext uri="{BB962C8B-B14F-4D97-AF65-F5344CB8AC3E}">
        <p14:creationId xmlns:p14="http://schemas.microsoft.com/office/powerpoint/2010/main" val="14317587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Definitions of citizenship. Who is in/out. Who is borderline.  </a:t>
            </a:r>
          </a:p>
          <a:p>
            <a:r>
              <a:rPr lang="en-US" dirty="0"/>
              <a:t>Voting rights, rights to social citizenship</a:t>
            </a:r>
            <a:r>
              <a:rPr lang="en-US" baseline="0" dirty="0"/>
              <a:t> (welfare). Right to residence.</a:t>
            </a:r>
            <a:endParaRPr lang="en-US" dirty="0"/>
          </a:p>
          <a:p>
            <a:r>
              <a:rPr lang="en-US" dirty="0"/>
              <a:t>Numerical majorities &amp; democracy; size of minority affects voting strength. I need to stress</a:t>
            </a:r>
            <a:r>
              <a:rPr lang="en-US" baseline="0" dirty="0"/>
              <a:t> again that majorities can and do democratically vote to oppress and disenfranchise minorities and can and do enact policies that favor their group over others.</a:t>
            </a:r>
            <a:endParaRPr lang="en-US" dirty="0"/>
          </a:p>
          <a:p>
            <a:r>
              <a:rPr lang="en-US" dirty="0"/>
              <a:t>Material wealth. Social closure, unequal distribution of resources.</a:t>
            </a:r>
          </a:p>
          <a:p>
            <a:pPr lvl="1"/>
            <a:r>
              <a:rPr lang="en-US" dirty="0"/>
              <a:t>The state often facilitates this, limiting wealth acquisition by minorities, favoring some over others.</a:t>
            </a:r>
          </a:p>
          <a:p>
            <a:pPr lvl="1"/>
            <a:r>
              <a:rPr lang="en-US" dirty="0"/>
              <a:t>States generally prevent the undoing of past inequalities, allow the wealthy to keep their wealth, no matter how it was acquired</a:t>
            </a:r>
          </a:p>
          <a:p>
            <a:r>
              <a:rPr lang="en-US" dirty="0"/>
              <a:t>Repression/policing nearly</a:t>
            </a:r>
            <a:r>
              <a:rPr lang="en-US" baseline="0" dirty="0"/>
              <a:t> always exhibits some form of ethnic/racial bias. Most countries have a minority that is viewed as inherently criminal and is arrested and incarcerated at high levels</a:t>
            </a:r>
            <a:endParaRPr lang="en-US" dirty="0"/>
          </a:p>
          <a:p>
            <a:r>
              <a:rPr lang="en-US" dirty="0"/>
              <a:t>Culture (next slide)</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9</a:t>
            </a:fld>
            <a:endParaRPr lang="en-US"/>
          </a:p>
        </p:txBody>
      </p:sp>
    </p:spTree>
    <p:extLst>
      <p:ext uri="{BB962C8B-B14F-4D97-AF65-F5344CB8AC3E}">
        <p14:creationId xmlns:p14="http://schemas.microsoft.com/office/powerpoint/2010/main" val="2467236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also a lot of issues of cultural domination.</a:t>
            </a:r>
          </a:p>
          <a:p>
            <a:r>
              <a:rPr lang="en-US" dirty="0"/>
              <a:t>There are the cultural</a:t>
            </a:r>
            <a:r>
              <a:rPr lang="en-US" baseline="0" dirty="0"/>
              <a:t> elements of </a:t>
            </a:r>
            <a:r>
              <a:rPr lang="en-US" dirty="0"/>
              <a:t>Whose country it is: national definitions, language, etc. When White people shout</a:t>
            </a:r>
            <a:r>
              <a:rPr lang="en-US" baseline="0" dirty="0"/>
              <a:t> “Why don’t you go back to Africa” they are expressing cultural domination, the sense that this country is theirs. </a:t>
            </a:r>
            <a:endParaRPr lang="en-US" dirty="0"/>
          </a:p>
          <a:p>
            <a:r>
              <a:rPr lang="en-US" baseline="0" dirty="0"/>
              <a:t>This cultural dominance is embodied in institutions. In the past there were Indian boarding schools, and today many US schools still teach a version of US history that is White-centric and erases the history of non-White people. There are also dress codes in schools and businesses that basically ban all styles worn by Black people. And</a:t>
            </a:r>
            <a:endParaRPr lang="en-US" dirty="0"/>
          </a:p>
          <a:p>
            <a:endParaRPr lang="en-US" dirty="0"/>
          </a:p>
          <a:p>
            <a:r>
              <a:rPr lang="en-US" dirty="0"/>
              <a:t>As a result, there is (and for this understanding I again credit Aldon Morris and other Black educators who</a:t>
            </a:r>
            <a:r>
              <a:rPr lang="en-US" baseline="0" dirty="0"/>
              <a:t> have taught me</a:t>
            </a:r>
            <a:r>
              <a:rPr lang="en-US" dirty="0"/>
              <a:t>) there is an Intermingling of cultures of opposition &amp; subordination among the oppressed. This involves Having to learn habits of survival, adaptation. People who are oppressed know they are oppressed, and their submission</a:t>
            </a:r>
            <a:r>
              <a:rPr lang="en-US" baseline="0" dirty="0"/>
              <a:t> is typically intermingled </a:t>
            </a:r>
            <a:r>
              <a:rPr lang="en-US" dirty="0"/>
              <a:t>with anger, hostility, frustration. There is a growing literature in health</a:t>
            </a:r>
            <a:r>
              <a:rPr lang="en-US" baseline="0" dirty="0"/>
              <a:t> disparities that addresses the ways the stress of dealing with discrimination affects people.</a:t>
            </a:r>
            <a:endParaRPr lang="en-US" dirty="0"/>
          </a:p>
          <a:p>
            <a:pPr lvl="1"/>
            <a:r>
              <a:rPr lang="en-US" dirty="0"/>
              <a:t>[health consequences of these emotional tensions]</a:t>
            </a:r>
          </a:p>
          <a:p>
            <a:endParaRPr lang="en-US" dirty="0"/>
          </a:p>
          <a:p>
            <a:r>
              <a:rPr lang="en-US" dirty="0"/>
              <a:t>It is also important to understand that there are also Cultures of domination: habits of efficacy, entitlement, cluelessness (where you have the luxury of really not knowing what is going on with other people)</a:t>
            </a:r>
          </a:p>
          <a:p>
            <a:endParaRPr lang="en-US" dirty="0"/>
          </a:p>
        </p:txBody>
      </p:sp>
      <p:sp>
        <p:nvSpPr>
          <p:cNvPr id="4" name="Slide Number Placeholder 3"/>
          <p:cNvSpPr>
            <a:spLocks noGrp="1"/>
          </p:cNvSpPr>
          <p:nvPr>
            <p:ph type="sldNum" sz="quarter" idx="10"/>
          </p:nvPr>
        </p:nvSpPr>
        <p:spPr/>
        <p:txBody>
          <a:bodyPr/>
          <a:lstStyle/>
          <a:p>
            <a:fld id="{AB836FC5-153C-464B-8423-3075C840D854}" type="slidenum">
              <a:rPr lang="en-US" smtClean="0"/>
              <a:t>10</a:t>
            </a:fld>
            <a:endParaRPr lang="en-US"/>
          </a:p>
        </p:txBody>
      </p:sp>
    </p:spTree>
    <p:extLst>
      <p:ext uri="{BB962C8B-B14F-4D97-AF65-F5344CB8AC3E}">
        <p14:creationId xmlns:p14="http://schemas.microsoft.com/office/powerpoint/2010/main" val="3886562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036320" y="0"/>
            <a:ext cx="10241280" cy="472440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2"/>
              </a:solidFill>
            </a:endParaRPr>
          </a:p>
        </p:txBody>
      </p:sp>
      <p:sp>
        <p:nvSpPr>
          <p:cNvPr id="2" name="Title 1"/>
          <p:cNvSpPr>
            <a:spLocks noGrp="1"/>
          </p:cNvSpPr>
          <p:nvPr>
            <p:ph type="ctrTitle"/>
          </p:nvPr>
        </p:nvSpPr>
        <p:spPr>
          <a:xfrm>
            <a:off x="1016000" y="762000"/>
            <a:ext cx="10058400" cy="3962400"/>
          </a:xfrm>
        </p:spPr>
        <p:txBody>
          <a:bodyPr>
            <a:noAutofit/>
          </a:bodyPr>
          <a:lstStyle>
            <a:lvl1pPr>
              <a:defRPr sz="800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1016000" y="4724400"/>
            <a:ext cx="9144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7" name="Rectangle 6"/>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09779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1036320" y="0"/>
            <a:ext cx="10058400" cy="304800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016000" y="3276600"/>
            <a:ext cx="10058400" cy="1676400"/>
          </a:xfrm>
        </p:spPr>
        <p:txBody>
          <a:bodyPr anchor="b" anchorCtr="0"/>
          <a:lstStyle>
            <a:lvl1pPr algn="l">
              <a:defRPr sz="5400" b="0" cap="all"/>
            </a:lvl1pPr>
          </a:lstStyle>
          <a:p>
            <a:r>
              <a:rPr lang="en-US"/>
              <a:t>Click to edit Master title style</a:t>
            </a:r>
            <a:endParaRPr lang="en-US" dirty="0"/>
          </a:p>
        </p:txBody>
      </p:sp>
      <p:sp>
        <p:nvSpPr>
          <p:cNvPr id="3" name="Text Placeholder 2"/>
          <p:cNvSpPr>
            <a:spLocks noGrp="1"/>
          </p:cNvSpPr>
          <p:nvPr>
            <p:ph type="body" idx="1"/>
          </p:nvPr>
        </p:nvSpPr>
        <p:spPr>
          <a:xfrm>
            <a:off x="1016000" y="4953000"/>
            <a:ext cx="9144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8" name="Rectangle 7"/>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43121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7" name="Rectangle 6"/>
          <p:cNvSpPr/>
          <p:nvPr/>
        </p:nvSpPr>
        <p:spPr>
          <a:xfrm>
            <a:off x="1036320" y="0"/>
            <a:ext cx="10058400" cy="304800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1016000" y="3276600"/>
            <a:ext cx="10058400" cy="1676400"/>
          </a:xfrm>
        </p:spPr>
        <p:txBody>
          <a:bodyPr anchor="b" anchorCtr="0"/>
          <a:lstStyle>
            <a:lvl1pPr algn="l">
              <a:defRPr sz="5400" b="0" cap="none">
                <a:latin typeface="+mn-lt"/>
              </a:defRPr>
            </a:lvl1pPr>
          </a:lstStyle>
          <a:p>
            <a:r>
              <a:rPr lang="en-US" dirty="0"/>
              <a:t>Click To Edit Master Title Style</a:t>
            </a:r>
          </a:p>
        </p:txBody>
      </p:sp>
      <p:sp>
        <p:nvSpPr>
          <p:cNvPr id="3" name="Text Placeholder 2"/>
          <p:cNvSpPr>
            <a:spLocks noGrp="1"/>
          </p:cNvSpPr>
          <p:nvPr>
            <p:ph type="body" idx="1"/>
          </p:nvPr>
        </p:nvSpPr>
        <p:spPr>
          <a:xfrm>
            <a:off x="1016000" y="4953000"/>
            <a:ext cx="9144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8" name="Rectangle 7"/>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412786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1_Section Header">
    <p:spTree>
      <p:nvGrpSpPr>
        <p:cNvPr id="1" name=""/>
        <p:cNvGrpSpPr/>
        <p:nvPr/>
      </p:nvGrpSpPr>
      <p:grpSpPr>
        <a:xfrm>
          <a:off x="0" y="0"/>
          <a:ext cx="0" cy="0"/>
          <a:chOff x="0" y="0"/>
          <a:chExt cx="0" cy="0"/>
        </a:xfrm>
      </p:grpSpPr>
      <p:sp>
        <p:nvSpPr>
          <p:cNvPr id="7" name="Rectangle 6"/>
          <p:cNvSpPr/>
          <p:nvPr/>
        </p:nvSpPr>
        <p:spPr>
          <a:xfrm>
            <a:off x="1016000" y="0"/>
            <a:ext cx="10160000" cy="83820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1016000" y="1524000"/>
            <a:ext cx="10058400" cy="2514600"/>
          </a:xfrm>
          <a:ln w="76200">
            <a:solidFill>
              <a:schemeClr val="accent1"/>
            </a:solidFill>
          </a:ln>
        </p:spPr>
        <p:txBody>
          <a:bodyPr wrap="square" anchor="ctr" anchorCtr="0">
            <a:normAutofit/>
          </a:bodyPr>
          <a:lstStyle>
            <a:lvl1pPr algn="l">
              <a:defRPr sz="4800" b="0" cap="all"/>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8" name="Rectangle 7"/>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ext Placeholder 2"/>
          <p:cNvSpPr>
            <a:spLocks noGrp="1"/>
          </p:cNvSpPr>
          <p:nvPr>
            <p:ph type="body" idx="1"/>
          </p:nvPr>
        </p:nvSpPr>
        <p:spPr>
          <a:xfrm>
            <a:off x="1016000" y="4038600"/>
            <a:ext cx="10058400" cy="523220"/>
          </a:xfrm>
          <a:ln>
            <a:noFill/>
          </a:ln>
        </p:spPr>
        <p:txBody>
          <a:bodyPr anchor="t" anchorCtr="0">
            <a:sp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89579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p:cNvSpPr>
            <a:spLocks noGrp="1"/>
          </p:cNvSpPr>
          <p:nvPr>
            <p:ph sz="half" idx="1"/>
          </p:nvPr>
        </p:nvSpPr>
        <p:spPr>
          <a:xfrm>
            <a:off x="914400" y="1143000"/>
            <a:ext cx="48768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94400" y="1143000"/>
            <a:ext cx="48768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5ABCB2-A6EC-4169-95B5-DDDAEBE8496A}" type="datetimeFigureOut">
              <a:rPr lang="en-US" smtClean="0"/>
              <a:t>8/21/2016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1139810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1011936" y="1250950"/>
            <a:ext cx="4876800" cy="639762"/>
          </a:xfrm>
        </p:spPr>
        <p:txBody>
          <a:bodyPr anchor="b">
            <a:noAutofit/>
          </a:bodyPr>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83967" y="2209800"/>
            <a:ext cx="48768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536" y="1240397"/>
            <a:ext cx="4876800" cy="639762"/>
          </a:xfrm>
        </p:spPr>
        <p:txBody>
          <a:bodyPr anchor="b">
            <a:noAutofit/>
          </a:bodyPr>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47637" y="2209800"/>
            <a:ext cx="48768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5ABCB2-A6EC-4169-95B5-DDDAEBE8496A}" type="datetimeFigureOut">
              <a:rPr lang="en-US" smtClean="0"/>
              <a:t>8/21/2016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F0228A-2C63-4234-B160-6B9707F3CC5F}" type="slidenum">
              <a:rPr lang="en-US" smtClean="0"/>
              <a:t>‹#›</a:t>
            </a:fld>
            <a:endParaRPr lang="en-US"/>
          </a:p>
        </p:txBody>
      </p:sp>
      <p:cxnSp>
        <p:nvCxnSpPr>
          <p:cNvPr id="11" name="Straight Connector 10"/>
          <p:cNvCxnSpPr/>
          <p:nvPr/>
        </p:nvCxnSpPr>
        <p:spPr>
          <a:xfrm>
            <a:off x="1011936" y="1249362"/>
            <a:ext cx="4876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193536" y="1249362"/>
            <a:ext cx="48768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1673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5ABCB2-A6EC-4169-95B5-DDDAEBE8496A}" type="datetimeFigureOut">
              <a:rPr lang="en-US" smtClean="0"/>
              <a:t>8/21/2016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1755264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16000" y="5638800"/>
            <a:ext cx="9042400" cy="533400"/>
          </a:xfrm>
        </p:spPr>
        <p:txBody>
          <a:bodyPr>
            <a:noAutofit/>
          </a:bodyPr>
          <a:lstStyle>
            <a:lvl1pPr>
              <a:defRPr sz="4000" baseline="0">
                <a:latin typeface="Calibri" pitchFamily="34" charset="0"/>
                <a:cs typeface="Aharoni" pitchFamily="2" charset="-79"/>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5ABCB2-A6EC-4169-95B5-DDDAEBE8496A}" type="datetimeFigureOut">
              <a:rPr lang="en-US" smtClean="0"/>
              <a:t>8/21/2016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3913713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29600" y="1752600"/>
            <a:ext cx="3860800" cy="2895600"/>
          </a:xfrm>
        </p:spPr>
        <p:txBody>
          <a:bodyPr>
            <a:normAutofit/>
          </a:bodyPr>
          <a:lstStyle>
            <a:lvl1pPr>
              <a:defRPr sz="2800">
                <a:latin typeface="+mj-lt"/>
                <a:cs typeface="Aharoni" pitchFamily="2" charset="-79"/>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5ABCB2-A6EC-4169-95B5-DDDAEBE8496A}" type="datetimeFigureOut">
              <a:rPr lang="en-US" smtClean="0"/>
              <a:t>8/21/2016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1241598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5ABCB2-A6EC-4169-95B5-DDDAEBE8496A}" type="datetimeFigureOut">
              <a:rPr lang="en-US" smtClean="0"/>
              <a:t>8/21/2016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3051559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16000" y="5334000"/>
            <a:ext cx="9046464" cy="838200"/>
          </a:xfrm>
        </p:spPr>
        <p:txBody>
          <a:bodyPr anchor="b">
            <a:normAutofit/>
          </a:bodyPr>
          <a:lstStyle>
            <a:lvl1pPr algn="l">
              <a:defRPr sz="4000" b="0"/>
            </a:lvl1pPr>
          </a:lstStyle>
          <a:p>
            <a:r>
              <a:rPr lang="en-US"/>
              <a:t>Click to edit Master title style</a:t>
            </a:r>
            <a:endParaRPr lang="en-US" dirty="0"/>
          </a:p>
        </p:txBody>
      </p:sp>
      <p:sp>
        <p:nvSpPr>
          <p:cNvPr id="3" name="Content Placeholder 2"/>
          <p:cNvSpPr>
            <a:spLocks noGrp="1"/>
          </p:cNvSpPr>
          <p:nvPr>
            <p:ph idx="1"/>
          </p:nvPr>
        </p:nvSpPr>
        <p:spPr>
          <a:xfrm>
            <a:off x="4947821" y="457200"/>
            <a:ext cx="6228179" cy="4800600"/>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16002" y="457200"/>
            <a:ext cx="3657599" cy="48006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5ABCB2-A6EC-4169-95B5-DDDAEBE8496A}" type="datetimeFigureOut">
              <a:rPr lang="en-US" smtClean="0"/>
              <a:t>8/21/2016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0228A-2C63-4234-B160-6B9707F3CC5F}" type="slidenum">
              <a:rPr lang="en-US" smtClean="0"/>
              <a:t>‹#›</a:t>
            </a:fld>
            <a:endParaRPr lang="en-US"/>
          </a:p>
        </p:txBody>
      </p:sp>
      <p:cxnSp>
        <p:nvCxnSpPr>
          <p:cNvPr id="10" name="Straight Connector 9"/>
          <p:cNvCxnSpPr/>
          <p:nvPr/>
        </p:nvCxnSpPr>
        <p:spPr>
          <a:xfrm rot="5400000">
            <a:off x="2871259" y="2514336"/>
            <a:ext cx="3810000" cy="2117"/>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550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4_Title Slide">
    <p:bg>
      <p:bgPr>
        <a:solidFill>
          <a:schemeClr val="bg2"/>
        </a:solidFill>
        <a:effectLst/>
      </p:bgPr>
    </p:bg>
    <p:spTree>
      <p:nvGrpSpPr>
        <p:cNvPr id="1" name=""/>
        <p:cNvGrpSpPr/>
        <p:nvPr/>
      </p:nvGrpSpPr>
      <p:grpSpPr>
        <a:xfrm>
          <a:off x="0" y="0"/>
          <a:ext cx="0" cy="0"/>
          <a:chOff x="0" y="0"/>
          <a:chExt cx="0" cy="0"/>
        </a:xfrm>
      </p:grpSpPr>
      <p:sp>
        <p:nvSpPr>
          <p:cNvPr id="8" name="Rectangle 7"/>
          <p:cNvSpPr/>
          <p:nvPr/>
        </p:nvSpPr>
        <p:spPr>
          <a:xfrm>
            <a:off x="126609" y="-1"/>
            <a:ext cx="11901267" cy="6163055"/>
          </a:xfrm>
          <a:prstGeom prst="rect">
            <a:avLst/>
          </a:prstGeom>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2"/>
              </a:solidFill>
            </a:endParaRPr>
          </a:p>
        </p:txBody>
      </p:sp>
      <p:sp>
        <p:nvSpPr>
          <p:cNvPr id="2" name="Title 1"/>
          <p:cNvSpPr>
            <a:spLocks noGrp="1"/>
          </p:cNvSpPr>
          <p:nvPr>
            <p:ph type="ctrTitle"/>
          </p:nvPr>
        </p:nvSpPr>
        <p:spPr>
          <a:xfrm>
            <a:off x="1015999" y="2110153"/>
            <a:ext cx="10392898" cy="1730094"/>
          </a:xfrm>
        </p:spPr>
        <p:txBody>
          <a:bodyPr anchor="ctr">
            <a:noAutofit/>
          </a:bodyPr>
          <a:lstStyle>
            <a:lvl1pPr algn="ctr">
              <a:defRPr sz="600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1036319" y="4234375"/>
            <a:ext cx="10372577" cy="1480625"/>
          </a:xfrm>
        </p:spPr>
        <p:txBody>
          <a:bodyPr anchor="ctr" anchorCtr="0">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7" name="Rectangle 6"/>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27635" y="187478"/>
            <a:ext cx="2369625" cy="1584981"/>
          </a:xfrm>
          <a:prstGeom prst="rect">
            <a:avLst/>
          </a:prstGeom>
        </p:spPr>
      </p:pic>
    </p:spTree>
    <p:extLst>
      <p:ext uri="{BB962C8B-B14F-4D97-AF65-F5344CB8AC3E}">
        <p14:creationId xmlns:p14="http://schemas.microsoft.com/office/powerpoint/2010/main" val="8899776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7600" y="5257800"/>
            <a:ext cx="8940800" cy="914400"/>
          </a:xfrm>
        </p:spPr>
        <p:txBody>
          <a:bodyPr anchor="b">
            <a:normAutofit/>
          </a:bodyPr>
          <a:lstStyle>
            <a:lvl1pPr algn="l">
              <a:defRPr sz="4000" b="0"/>
            </a:lvl1pPr>
          </a:lstStyle>
          <a:p>
            <a:r>
              <a:rPr lang="en-US"/>
              <a:t>Click to edit Master title style</a:t>
            </a:r>
            <a:endParaRPr lang="en-US" dirty="0"/>
          </a:p>
        </p:txBody>
      </p:sp>
      <p:sp>
        <p:nvSpPr>
          <p:cNvPr id="3" name="Picture Placeholder 2"/>
          <p:cNvSpPr>
            <a:spLocks noGrp="1"/>
          </p:cNvSpPr>
          <p:nvPr>
            <p:ph type="pic" idx="1"/>
          </p:nvPr>
        </p:nvSpPr>
        <p:spPr>
          <a:xfrm>
            <a:off x="1036320" y="457200"/>
            <a:ext cx="10058400" cy="38100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17600" y="4419600"/>
            <a:ext cx="98552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5ABCB2-A6EC-4169-95B5-DDDAEBE8496A}" type="datetimeFigureOut">
              <a:rPr lang="en-US" smtClean="0"/>
              <a:t>8/21/2016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3553437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219200" y="685800"/>
            <a:ext cx="9652000" cy="38862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11387238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6000" y="685802"/>
            <a:ext cx="2438400" cy="5410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454400" y="685801"/>
            <a:ext cx="7620000" cy="48768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1549928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2_Title Slide">
    <p:spTree>
      <p:nvGrpSpPr>
        <p:cNvPr id="1" name=""/>
        <p:cNvGrpSpPr/>
        <p:nvPr/>
      </p:nvGrpSpPr>
      <p:grpSpPr>
        <a:xfrm>
          <a:off x="0" y="0"/>
          <a:ext cx="0" cy="0"/>
          <a:chOff x="0" y="0"/>
          <a:chExt cx="0" cy="0"/>
        </a:xfrm>
      </p:grpSpPr>
      <p:sp>
        <p:nvSpPr>
          <p:cNvPr id="8" name="Rectangle 7"/>
          <p:cNvSpPr/>
          <p:nvPr/>
        </p:nvSpPr>
        <p:spPr>
          <a:xfrm>
            <a:off x="1036320" y="0"/>
            <a:ext cx="10241280" cy="472440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2"/>
              </a:solidFill>
            </a:endParaRPr>
          </a:p>
        </p:txBody>
      </p:sp>
      <p:sp>
        <p:nvSpPr>
          <p:cNvPr id="2" name="Title 1"/>
          <p:cNvSpPr>
            <a:spLocks noGrp="1"/>
          </p:cNvSpPr>
          <p:nvPr>
            <p:ph type="ctrTitle"/>
          </p:nvPr>
        </p:nvSpPr>
        <p:spPr>
          <a:xfrm>
            <a:off x="1016000" y="2142308"/>
            <a:ext cx="10058400" cy="2582091"/>
          </a:xfrm>
        </p:spPr>
        <p:txBody>
          <a:bodyPr anchor="ctr">
            <a:noAutofit/>
          </a:bodyPr>
          <a:lstStyle>
            <a:lvl1pPr algn="ctr">
              <a:defRPr sz="800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1016000" y="4724400"/>
            <a:ext cx="9144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7" name="Rectangle 6"/>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28754" y="116326"/>
            <a:ext cx="2416628" cy="1616420"/>
          </a:xfrm>
          <a:prstGeom prst="rect">
            <a:avLst/>
          </a:prstGeom>
        </p:spPr>
      </p:pic>
    </p:spTree>
    <p:extLst>
      <p:ext uri="{BB962C8B-B14F-4D97-AF65-F5344CB8AC3E}">
        <p14:creationId xmlns:p14="http://schemas.microsoft.com/office/powerpoint/2010/main" val="106572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8" name="Rectangle 7"/>
          <p:cNvSpPr/>
          <p:nvPr/>
        </p:nvSpPr>
        <p:spPr>
          <a:xfrm>
            <a:off x="1036320" y="0"/>
            <a:ext cx="10139680" cy="2913017"/>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2"/>
              </a:solidFill>
            </a:endParaRPr>
          </a:p>
        </p:txBody>
      </p:sp>
      <p:sp>
        <p:nvSpPr>
          <p:cNvPr id="2" name="Title 1"/>
          <p:cNvSpPr>
            <a:spLocks noGrp="1"/>
          </p:cNvSpPr>
          <p:nvPr>
            <p:ph type="ctrTitle"/>
          </p:nvPr>
        </p:nvSpPr>
        <p:spPr>
          <a:xfrm>
            <a:off x="1036320" y="762000"/>
            <a:ext cx="10038080" cy="2151017"/>
          </a:xfrm>
        </p:spPr>
        <p:txBody>
          <a:bodyPr>
            <a:noAutofit/>
          </a:bodyPr>
          <a:lstStyle>
            <a:lvl1pPr>
              <a:defRPr sz="600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1015999" y="3344091"/>
            <a:ext cx="10160001" cy="2370909"/>
          </a:xfrm>
        </p:spPr>
        <p:txBody>
          <a:bodyPr anchor="t" anchorCtr="0">
            <a:normAutofit/>
          </a:bodyPr>
          <a:lstStyle>
            <a:lvl1pPr marL="0" indent="0" algn="l">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7" name="Rectangle 6"/>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0624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3_Title Slide">
    <p:bg>
      <p:bgPr>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 name="Rectangle 7"/>
          <p:cNvSpPr/>
          <p:nvPr/>
        </p:nvSpPr>
        <p:spPr>
          <a:xfrm>
            <a:off x="1036320" y="0"/>
            <a:ext cx="10139680" cy="2913017"/>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chemeClr val="bg2"/>
              </a:solidFill>
            </a:endParaRPr>
          </a:p>
        </p:txBody>
      </p:sp>
      <p:sp>
        <p:nvSpPr>
          <p:cNvPr id="2" name="Title 1"/>
          <p:cNvSpPr>
            <a:spLocks noGrp="1"/>
          </p:cNvSpPr>
          <p:nvPr>
            <p:ph type="ctrTitle"/>
          </p:nvPr>
        </p:nvSpPr>
        <p:spPr>
          <a:xfrm>
            <a:off x="1036320" y="762000"/>
            <a:ext cx="10038080" cy="2151017"/>
          </a:xfrm>
        </p:spPr>
        <p:txBody>
          <a:bodyPr>
            <a:noAutofit/>
          </a:bodyPr>
          <a:lstStyle>
            <a:lvl1pPr>
              <a:defRPr sz="6000">
                <a:solidFill>
                  <a:schemeClr val="bg2"/>
                </a:solidFill>
              </a:defRPr>
            </a:lvl1pPr>
          </a:lstStyle>
          <a:p>
            <a:r>
              <a:rPr lang="en-US" dirty="0"/>
              <a:t>Click to edit Master title style</a:t>
            </a:r>
          </a:p>
        </p:txBody>
      </p:sp>
      <p:sp>
        <p:nvSpPr>
          <p:cNvPr id="3" name="Subtitle 2"/>
          <p:cNvSpPr>
            <a:spLocks noGrp="1"/>
          </p:cNvSpPr>
          <p:nvPr>
            <p:ph type="subTitle" idx="1"/>
          </p:nvPr>
        </p:nvSpPr>
        <p:spPr>
          <a:xfrm>
            <a:off x="1015999" y="3344091"/>
            <a:ext cx="10160001" cy="2370909"/>
          </a:xfrm>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p:spPr>
        <p:txBody>
          <a:bodyPr anchor="t" anchorCtr="0">
            <a:normAutofit/>
          </a:bodyPr>
          <a:lstStyle>
            <a:lvl1pPr marL="0" indent="0" algn="l">
              <a:buNone/>
              <a:defRPr sz="4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
        <p:nvSpPr>
          <p:cNvPr id="7" name="Rectangle 6"/>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216913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254083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380437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457200"/>
            <a:ext cx="10261600" cy="609600"/>
          </a:xfrm>
        </p:spPr>
        <p:txBody>
          <a:bodyPr>
            <a:normAutofit/>
          </a:bodyPr>
          <a:lstStyle>
            <a:lvl1pPr>
              <a:defRPr sz="3200">
                <a:latin typeface="+mj-lt"/>
                <a:cs typeface="Aharoni" pitchFamily="2" charset="-79"/>
              </a:defRPr>
            </a:lvl1pPr>
          </a:lstStyle>
          <a:p>
            <a:r>
              <a:rPr lang="en-US"/>
              <a:t>Click to edit Master title style</a:t>
            </a:r>
            <a:endParaRPr lang="en-US" dirty="0"/>
          </a:p>
        </p:txBody>
      </p:sp>
      <p:sp>
        <p:nvSpPr>
          <p:cNvPr id="3" name="Content Placeholder 2"/>
          <p:cNvSpPr>
            <a:spLocks noGrp="1"/>
          </p:cNvSpPr>
          <p:nvPr>
            <p:ph idx="1"/>
          </p:nvPr>
        </p:nvSpPr>
        <p:spPr>
          <a:xfrm>
            <a:off x="1016000" y="1295400"/>
            <a:ext cx="10058400" cy="4876800"/>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4074193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17600" y="533400"/>
            <a:ext cx="9042400" cy="457200"/>
          </a:xfrm>
        </p:spPr>
        <p:txBody>
          <a:bodyPr>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1117600" y="1143000"/>
            <a:ext cx="10058400" cy="4953000"/>
          </a:xfrm>
        </p:spPr>
        <p:txBody>
          <a:bodyPr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5ABCB2-A6EC-4169-95B5-DDDAEBE8496A}" type="datetimeFigureOut">
              <a:rPr lang="en-US" smtClean="0"/>
              <a:t>8/21/2016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F0228A-2C63-4234-B160-6B9707F3CC5F}" type="slidenum">
              <a:rPr lang="en-US" smtClean="0"/>
              <a:t>‹#›</a:t>
            </a:fld>
            <a:endParaRPr lang="en-US"/>
          </a:p>
        </p:txBody>
      </p:sp>
    </p:spTree>
    <p:extLst>
      <p:ext uri="{BB962C8B-B14F-4D97-AF65-F5344CB8AC3E}">
        <p14:creationId xmlns:p14="http://schemas.microsoft.com/office/powerpoint/2010/main" val="3770528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4250" y="609600"/>
            <a:ext cx="10040471" cy="60960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1036320" y="1295400"/>
            <a:ext cx="10058400" cy="4903694"/>
          </a:xfrm>
          <a:prstGeom prst="rect">
            <a:avLst/>
          </a:prstGeom>
        </p:spPr>
        <p:txBody>
          <a:bodyPr vert="horz" lIns="91440" tIns="45720" rIns="91440" bIns="45720" rtlCol="0" anchor="ctr" anchorCtr="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31200" y="6208777"/>
            <a:ext cx="28448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5E5ABCB2-A6EC-4169-95B5-DDDAEBE8496A}" type="datetimeFigureOut">
              <a:rPr lang="en-US" smtClean="0"/>
              <a:t>8/21/2016</a:t>
            </a:fld>
            <a:endParaRPr lang="en-US"/>
          </a:p>
        </p:txBody>
      </p:sp>
      <p:sp>
        <p:nvSpPr>
          <p:cNvPr id="5" name="Footer Placeholder 4"/>
          <p:cNvSpPr>
            <a:spLocks noGrp="1"/>
          </p:cNvSpPr>
          <p:nvPr>
            <p:ph type="ftr" sz="quarter" idx="3"/>
          </p:nvPr>
        </p:nvSpPr>
        <p:spPr>
          <a:xfrm>
            <a:off x="1015999" y="6208777"/>
            <a:ext cx="6498492"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a:p>
        </p:txBody>
      </p:sp>
      <p:sp>
        <p:nvSpPr>
          <p:cNvPr id="6" name="Slide Number Placeholder 5"/>
          <p:cNvSpPr>
            <a:spLocks noGrp="1"/>
          </p:cNvSpPr>
          <p:nvPr>
            <p:ph type="sldNum" sz="quarter" idx="4"/>
          </p:nvPr>
        </p:nvSpPr>
        <p:spPr>
          <a:xfrm>
            <a:off x="10160000" y="5687569"/>
            <a:ext cx="1016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80F0228A-2C63-4234-B160-6B9707F3CC5F}" type="slidenum">
              <a:rPr lang="en-US" smtClean="0"/>
              <a:t>‹#›</a:t>
            </a:fld>
            <a:endParaRPr lang="en-US"/>
          </a:p>
        </p:txBody>
      </p:sp>
      <p:sp>
        <p:nvSpPr>
          <p:cNvPr id="8" name="Rectangle 7"/>
          <p:cNvSpPr/>
          <p:nvPr/>
        </p:nvSpPr>
        <p:spPr>
          <a:xfrm>
            <a:off x="1036320" y="0"/>
            <a:ext cx="100584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1036320" y="6172200"/>
            <a:ext cx="100584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763070707"/>
      </p:ext>
    </p:extLst>
  </p:cSld>
  <p:clrMap bg1="lt1" tx1="dk1" bg2="lt2" tx2="dk2" accent1="accent1" accent2="accent2" accent3="accent3" accent4="accent4" accent5="accent5" accent6="accent6" hlink="hlink" folHlink="folHlink"/>
  <p:sldLayoutIdLst>
    <p:sldLayoutId id="2147483674" r:id="rId1"/>
    <p:sldLayoutId id="2147483695" r:id="rId2"/>
    <p:sldLayoutId id="2147483693" r:id="rId3"/>
    <p:sldLayoutId id="2147483691" r:id="rId4"/>
    <p:sldLayoutId id="2147483694" r:id="rId5"/>
    <p:sldLayoutId id="2147483675" r:id="rId6"/>
    <p:sldLayoutId id="2147483676" r:id="rId7"/>
    <p:sldLayoutId id="2147483677" r:id="rId8"/>
    <p:sldLayoutId id="2147483678" r:id="rId9"/>
    <p:sldLayoutId id="2147483679" r:id="rId10"/>
    <p:sldLayoutId id="2147483692"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 id="2147483688" r:id="rId20"/>
    <p:sldLayoutId id="2147483689" r:id="rId21"/>
    <p:sldLayoutId id="2147483690" r:id="rId22"/>
  </p:sldLayoutIdLst>
  <p:txStyles>
    <p:titleStyle>
      <a:lvl1pPr algn="l" defTabSz="914400" rtl="0" eaLnBrk="1" latinLnBrk="0" hangingPunct="1">
        <a:spcBef>
          <a:spcPct val="0"/>
        </a:spcBef>
        <a:buNone/>
        <a:defRPr sz="4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5999" y="2110153"/>
            <a:ext cx="10392897" cy="1871912"/>
          </a:xfrm>
        </p:spPr>
        <p:txBody>
          <a:bodyPr anchor="ctr"/>
          <a:lstStyle/>
          <a:p>
            <a:pPr algn="ctr"/>
            <a:r>
              <a:rPr lang="en-US" dirty="0"/>
              <a:t>The Ethnic Dimensions</a:t>
            </a:r>
            <a:br>
              <a:rPr lang="en-US" dirty="0"/>
            </a:br>
            <a:r>
              <a:rPr lang="en-US" sz="3600" dirty="0"/>
              <a:t>Linking the Social Construction of Race/Ethnicity with Social Movements and Explaining Why it Matters</a:t>
            </a:r>
            <a:r>
              <a:rPr lang="en-US" sz="2800" dirty="0"/>
              <a:t> </a:t>
            </a:r>
          </a:p>
        </p:txBody>
      </p:sp>
      <p:sp>
        <p:nvSpPr>
          <p:cNvPr id="3" name="Subtitle 2"/>
          <p:cNvSpPr>
            <a:spLocks noGrp="1"/>
          </p:cNvSpPr>
          <p:nvPr>
            <p:ph type="subTitle" idx="1"/>
          </p:nvPr>
        </p:nvSpPr>
        <p:spPr/>
        <p:txBody>
          <a:bodyPr>
            <a:noAutofit/>
          </a:bodyPr>
          <a:lstStyle/>
          <a:p>
            <a:r>
              <a:rPr lang="en-US" dirty="0"/>
              <a:t>Pamela Oliver</a:t>
            </a:r>
          </a:p>
          <a:p>
            <a:r>
              <a:rPr lang="en-US" dirty="0"/>
              <a:t>American Sociological Association Annual Meeting</a:t>
            </a:r>
          </a:p>
          <a:p>
            <a:r>
              <a:rPr lang="en-US" dirty="0"/>
              <a:t>August 2016</a:t>
            </a:r>
          </a:p>
        </p:txBody>
      </p:sp>
    </p:spTree>
    <p:extLst>
      <p:ext uri="{BB962C8B-B14F-4D97-AF65-F5344CB8AC3E}">
        <p14:creationId xmlns:p14="http://schemas.microsoft.com/office/powerpoint/2010/main" val="1186678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Cultural domination</a:t>
            </a:r>
          </a:p>
        </p:txBody>
      </p:sp>
      <p:sp>
        <p:nvSpPr>
          <p:cNvPr id="3" name="Content Placeholder 2"/>
          <p:cNvSpPr>
            <a:spLocks noGrp="1"/>
          </p:cNvSpPr>
          <p:nvPr>
            <p:ph idx="1"/>
          </p:nvPr>
        </p:nvSpPr>
        <p:spPr/>
        <p:txBody>
          <a:bodyPr/>
          <a:lstStyle/>
          <a:p>
            <a:r>
              <a:rPr lang="en-US" dirty="0"/>
              <a:t>Whose country it is: national definitions, language, etc.</a:t>
            </a:r>
          </a:p>
          <a:p>
            <a:r>
              <a:rPr lang="en-US" dirty="0"/>
              <a:t>Requirements for cultural assimilation, sometimes forced. (e.g. Indian boarding schools, suppression of minority history &amp; sanitizing nation-formation in standard US history classes, dress codes that ban “Black” hair styles and clothing styles)</a:t>
            </a:r>
          </a:p>
          <a:p>
            <a:r>
              <a:rPr lang="en-US" dirty="0"/>
              <a:t>Intermingling of cultures of opposition &amp; subordination among the oppressed</a:t>
            </a:r>
          </a:p>
          <a:p>
            <a:pPr lvl="1"/>
            <a:r>
              <a:rPr lang="en-US" dirty="0"/>
              <a:t>Having to learn habits of survival, adaptation</a:t>
            </a:r>
          </a:p>
          <a:p>
            <a:pPr lvl="1"/>
            <a:r>
              <a:rPr lang="en-US" dirty="0"/>
              <a:t>Intermingled with anger, hostility, frustration</a:t>
            </a:r>
          </a:p>
          <a:p>
            <a:pPr lvl="1"/>
            <a:r>
              <a:rPr lang="en-US" dirty="0"/>
              <a:t>[health consequences of these emotional tensions]</a:t>
            </a:r>
          </a:p>
          <a:p>
            <a:r>
              <a:rPr lang="en-US" dirty="0"/>
              <a:t>Cultures of domination: habits of efficacy, entitlement, cluelessness</a:t>
            </a:r>
          </a:p>
        </p:txBody>
      </p:sp>
    </p:spTree>
    <p:extLst>
      <p:ext uri="{BB962C8B-B14F-4D97-AF65-F5344CB8AC3E}">
        <p14:creationId xmlns:p14="http://schemas.microsoft.com/office/powerpoint/2010/main" val="1651006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a:t>Social Construction of Race/ethnicity II</a:t>
            </a:r>
          </a:p>
        </p:txBody>
      </p:sp>
      <p:sp>
        <p:nvSpPr>
          <p:cNvPr id="2" name="Subtitle 1"/>
          <p:cNvSpPr>
            <a:spLocks noGrp="1"/>
          </p:cNvSpPr>
          <p:nvPr>
            <p:ph type="subTitle" idx="1"/>
          </p:nvPr>
        </p:nvSpPr>
        <p:spPr/>
        <p:txBody>
          <a:bodyPr/>
          <a:lstStyle/>
          <a:p>
            <a:r>
              <a:rPr lang="en-US" dirty="0"/>
              <a:t>Ethnicity/race is ascribed and networked and a basis of social cleavage</a:t>
            </a:r>
          </a:p>
        </p:txBody>
      </p:sp>
    </p:spTree>
    <p:extLst>
      <p:ext uri="{BB962C8B-B14F-4D97-AF65-F5344CB8AC3E}">
        <p14:creationId xmlns:p14="http://schemas.microsoft.com/office/powerpoint/2010/main" val="165415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Ethnicity is inherited</a:t>
            </a:r>
          </a:p>
        </p:txBody>
      </p:sp>
      <p:sp>
        <p:nvSpPr>
          <p:cNvPr id="5" name="Content Placeholder 4"/>
          <p:cNvSpPr>
            <a:spLocks noGrp="1"/>
          </p:cNvSpPr>
          <p:nvPr>
            <p:ph idx="1"/>
          </p:nvPr>
        </p:nvSpPr>
        <p:spPr/>
        <p:txBody>
          <a:bodyPr/>
          <a:lstStyle/>
          <a:p>
            <a:r>
              <a:rPr lang="en-US" dirty="0"/>
              <a:t>Ethnicity/race is inherited from parents</a:t>
            </a:r>
          </a:p>
          <a:p>
            <a:pPr lvl="1"/>
            <a:r>
              <a:rPr lang="en-US" dirty="0"/>
              <a:t>(with complications: mixed ancestry, immigrant assimilation)</a:t>
            </a:r>
          </a:p>
          <a:p>
            <a:pPr lvl="1"/>
            <a:r>
              <a:rPr lang="en-US" dirty="0"/>
              <a:t>Runs in families, kinship groups, communities</a:t>
            </a:r>
          </a:p>
          <a:p>
            <a:pPr lvl="1"/>
            <a:r>
              <a:rPr lang="en-US" dirty="0"/>
              <a:t>“Ethnic structure” is always relevant</a:t>
            </a:r>
          </a:p>
          <a:p>
            <a:r>
              <a:rPr lang="en-US" dirty="0"/>
              <a:t>Ascription: assigned to you, you don’t choose it</a:t>
            </a:r>
          </a:p>
          <a:p>
            <a:pPr lvl="1"/>
            <a:r>
              <a:rPr lang="en-US" dirty="0"/>
              <a:t>Interplay of ascription and achievement in asserting identities</a:t>
            </a:r>
          </a:p>
          <a:p>
            <a:pPr lvl="1"/>
            <a:r>
              <a:rPr lang="en-US" dirty="0"/>
              <a:t>Mixed cases, continuum of ascription/achievement not really a dichotomy</a:t>
            </a:r>
          </a:p>
          <a:p>
            <a:pPr lvl="1"/>
            <a:r>
              <a:rPr lang="en-US" dirty="0"/>
              <a:t>Politics &amp; state definitions affect ascription</a:t>
            </a:r>
          </a:p>
        </p:txBody>
      </p:sp>
    </p:spTree>
    <p:extLst>
      <p:ext uri="{BB962C8B-B14F-4D97-AF65-F5344CB8AC3E}">
        <p14:creationId xmlns:p14="http://schemas.microsoft.com/office/powerpoint/2010/main" val="3189596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Ethnicity is often a basis  for network cleavage</a:t>
            </a:r>
          </a:p>
        </p:txBody>
      </p:sp>
      <p:sp>
        <p:nvSpPr>
          <p:cNvPr id="4" name="Content Placeholder 3"/>
          <p:cNvSpPr>
            <a:spLocks noGrp="1"/>
          </p:cNvSpPr>
          <p:nvPr>
            <p:ph idx="1"/>
          </p:nvPr>
        </p:nvSpPr>
        <p:spPr/>
        <p:txBody>
          <a:bodyPr/>
          <a:lstStyle/>
          <a:p>
            <a:r>
              <a:rPr lang="en-US" dirty="0"/>
              <a:t>Ethnicity/race does not have to be a basis of network cleavage, but it often is</a:t>
            </a:r>
          </a:p>
          <a:p>
            <a:r>
              <a:rPr lang="en-US" dirty="0"/>
              <a:t>Inheritance of ethnicity from parents means it can and generally does run in families</a:t>
            </a:r>
          </a:p>
          <a:p>
            <a:pPr lvl="1"/>
            <a:r>
              <a:rPr lang="en-US" dirty="0"/>
              <a:t>Kinship networks can be and often are mono-ethnic/race</a:t>
            </a:r>
          </a:p>
          <a:p>
            <a:pPr lvl="1"/>
            <a:r>
              <a:rPr lang="en-US" dirty="0"/>
              <a:t>Residential communities can be and often are mono-ethnic/race</a:t>
            </a:r>
          </a:p>
          <a:p>
            <a:r>
              <a:rPr lang="en-US" dirty="0"/>
              <a:t>Political rules &amp; structures of domination may reinforce this</a:t>
            </a:r>
          </a:p>
          <a:p>
            <a:pPr lvl="1"/>
            <a:r>
              <a:rPr lang="en-US" dirty="0"/>
              <a:t>Discrimination and segregation increase network cleavages</a:t>
            </a:r>
          </a:p>
          <a:p>
            <a:endParaRPr lang="en-US" dirty="0"/>
          </a:p>
        </p:txBody>
      </p:sp>
    </p:spTree>
    <p:extLst>
      <p:ext uri="{BB962C8B-B14F-4D97-AF65-F5344CB8AC3E}">
        <p14:creationId xmlns:p14="http://schemas.microsoft.com/office/powerpoint/2010/main" val="4081615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cap="none" dirty="0"/>
              <a:t>Network cleavages create interest cleavages</a:t>
            </a:r>
          </a:p>
        </p:txBody>
      </p:sp>
      <p:sp>
        <p:nvSpPr>
          <p:cNvPr id="4" name="Text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val="1193890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Network integration/segregation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479" y="1480885"/>
            <a:ext cx="10461241" cy="4628970"/>
          </a:xfrm>
          <a:prstGeom prst="rect">
            <a:avLst/>
          </a:prstGeom>
        </p:spPr>
      </p:pic>
    </p:spTree>
    <p:extLst>
      <p:ext uri="{BB962C8B-B14F-4D97-AF65-F5344CB8AC3E}">
        <p14:creationId xmlns:p14="http://schemas.microsoft.com/office/powerpoint/2010/main" val="24145368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tretch>
            <a:fillRect/>
          </a:stretch>
        </p:blipFill>
        <p:spPr>
          <a:xfrm>
            <a:off x="769381" y="848244"/>
            <a:ext cx="10896251" cy="5223671"/>
          </a:xfrm>
        </p:spPr>
      </p:pic>
      <p:grpSp>
        <p:nvGrpSpPr>
          <p:cNvPr id="128" name="Group 127"/>
          <p:cNvGrpSpPr/>
          <p:nvPr/>
        </p:nvGrpSpPr>
        <p:grpSpPr>
          <a:xfrm>
            <a:off x="3875737" y="2874159"/>
            <a:ext cx="2445085" cy="3416008"/>
            <a:chOff x="3876465" y="2941887"/>
            <a:chExt cx="2445085" cy="3416008"/>
          </a:xfrm>
        </p:grpSpPr>
        <p:sp>
          <p:nvSpPr>
            <p:cNvPr id="2" name="Explosion 2 1"/>
            <p:cNvSpPr/>
            <p:nvPr/>
          </p:nvSpPr>
          <p:spPr>
            <a:xfrm rot="18033751">
              <a:off x="5459641" y="4168814"/>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lowchart: Connector 2"/>
            <p:cNvSpPr/>
            <p:nvPr/>
          </p:nvSpPr>
          <p:spPr>
            <a:xfrm>
              <a:off x="5407968" y="406560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p:cNvSpPr/>
            <p:nvPr/>
          </p:nvSpPr>
          <p:spPr>
            <a:xfrm>
              <a:off x="4801569" y="5141001"/>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Connector 5"/>
            <p:cNvSpPr/>
            <p:nvPr/>
          </p:nvSpPr>
          <p:spPr>
            <a:xfrm>
              <a:off x="4368030" y="427693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Explosion 2 58"/>
            <p:cNvSpPr/>
            <p:nvPr/>
          </p:nvSpPr>
          <p:spPr>
            <a:xfrm rot="18033751">
              <a:off x="5219394" y="3391823"/>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Flowchart: Connector 59"/>
            <p:cNvSpPr/>
            <p:nvPr/>
          </p:nvSpPr>
          <p:spPr>
            <a:xfrm>
              <a:off x="5167721" y="3288616"/>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Flowchart: Connector 60"/>
            <p:cNvSpPr/>
            <p:nvPr/>
          </p:nvSpPr>
          <p:spPr>
            <a:xfrm>
              <a:off x="5015320" y="3136216"/>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lowchart: Connector 61"/>
            <p:cNvSpPr/>
            <p:nvPr/>
          </p:nvSpPr>
          <p:spPr>
            <a:xfrm>
              <a:off x="4876493" y="3021916"/>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Explosion 2 63"/>
            <p:cNvSpPr/>
            <p:nvPr/>
          </p:nvSpPr>
          <p:spPr>
            <a:xfrm rot="18033751">
              <a:off x="4860279" y="3358304"/>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Flowchart: Connector 64"/>
            <p:cNvSpPr/>
            <p:nvPr/>
          </p:nvSpPr>
          <p:spPr>
            <a:xfrm>
              <a:off x="4808606" y="325509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Flowchart: Connector 65"/>
            <p:cNvSpPr/>
            <p:nvPr/>
          </p:nvSpPr>
          <p:spPr>
            <a:xfrm>
              <a:off x="4656205" y="3102697"/>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Connector 66"/>
            <p:cNvSpPr/>
            <p:nvPr/>
          </p:nvSpPr>
          <p:spPr>
            <a:xfrm>
              <a:off x="4517378" y="298839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Explosion 2 73"/>
            <p:cNvSpPr/>
            <p:nvPr/>
          </p:nvSpPr>
          <p:spPr>
            <a:xfrm rot="18033751">
              <a:off x="5382624" y="3383634"/>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lowchart: Connector 74"/>
            <p:cNvSpPr/>
            <p:nvPr/>
          </p:nvSpPr>
          <p:spPr>
            <a:xfrm>
              <a:off x="5330951" y="328042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lowchart: Connector 75"/>
            <p:cNvSpPr/>
            <p:nvPr/>
          </p:nvSpPr>
          <p:spPr>
            <a:xfrm>
              <a:off x="4970525" y="3897352"/>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lowchart: Connector 76"/>
            <p:cNvSpPr/>
            <p:nvPr/>
          </p:nvSpPr>
          <p:spPr>
            <a:xfrm>
              <a:off x="5039723" y="301372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1" name="Group 110"/>
            <p:cNvGrpSpPr/>
            <p:nvPr/>
          </p:nvGrpSpPr>
          <p:grpSpPr>
            <a:xfrm>
              <a:off x="4620623" y="3593373"/>
              <a:ext cx="1143000" cy="1143000"/>
              <a:chOff x="4620623" y="3593373"/>
              <a:chExt cx="1143000" cy="1143000"/>
            </a:xfrm>
          </p:grpSpPr>
          <p:sp>
            <p:nvSpPr>
              <p:cNvPr id="69" name="Explosion 2 68"/>
              <p:cNvSpPr/>
              <p:nvPr/>
            </p:nvSpPr>
            <p:spPr>
              <a:xfrm rot="18033751">
                <a:off x="4963524" y="3963280"/>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lowchart: Connector 69"/>
              <p:cNvSpPr/>
              <p:nvPr/>
            </p:nvSpPr>
            <p:spPr>
              <a:xfrm>
                <a:off x="4911851" y="3860073"/>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lowchart: Connector 70"/>
              <p:cNvSpPr/>
              <p:nvPr/>
            </p:nvSpPr>
            <p:spPr>
              <a:xfrm>
                <a:off x="4759450" y="3707673"/>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lowchart: Connector 71"/>
              <p:cNvSpPr/>
              <p:nvPr/>
            </p:nvSpPr>
            <p:spPr>
              <a:xfrm>
                <a:off x="4620623" y="3593373"/>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p:cNvGrpSpPr/>
            <p:nvPr/>
          </p:nvGrpSpPr>
          <p:grpSpPr>
            <a:xfrm>
              <a:off x="3876465" y="3741094"/>
              <a:ext cx="1143000" cy="1143000"/>
              <a:chOff x="4187949" y="2951506"/>
              <a:chExt cx="1143000" cy="1143000"/>
            </a:xfrm>
          </p:grpSpPr>
          <p:sp>
            <p:nvSpPr>
              <p:cNvPr id="79" name="Explosion 2 78"/>
              <p:cNvSpPr/>
              <p:nvPr/>
            </p:nvSpPr>
            <p:spPr>
              <a:xfrm rot="18033751">
                <a:off x="4530850" y="3321413"/>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lowchart: Connector 79"/>
              <p:cNvSpPr/>
              <p:nvPr/>
            </p:nvSpPr>
            <p:spPr>
              <a:xfrm>
                <a:off x="4479177" y="3218206"/>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lowchart: Connector 80"/>
              <p:cNvSpPr/>
              <p:nvPr/>
            </p:nvSpPr>
            <p:spPr>
              <a:xfrm>
                <a:off x="4326776" y="3065806"/>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Flowchart: Connector 81"/>
              <p:cNvSpPr/>
              <p:nvPr/>
            </p:nvSpPr>
            <p:spPr>
              <a:xfrm>
                <a:off x="4187949" y="2951506"/>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8" name="Group 107"/>
            <p:cNvGrpSpPr/>
            <p:nvPr/>
          </p:nvGrpSpPr>
          <p:grpSpPr>
            <a:xfrm>
              <a:off x="4084705" y="5186855"/>
              <a:ext cx="1143000" cy="1143000"/>
              <a:chOff x="4282977" y="4245014"/>
              <a:chExt cx="1143000" cy="1143000"/>
            </a:xfrm>
          </p:grpSpPr>
          <p:sp>
            <p:nvSpPr>
              <p:cNvPr id="84" name="Explosion 2 83"/>
              <p:cNvSpPr/>
              <p:nvPr/>
            </p:nvSpPr>
            <p:spPr>
              <a:xfrm rot="18033751">
                <a:off x="4625878" y="4614921"/>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Flowchart: Connector 84"/>
              <p:cNvSpPr/>
              <p:nvPr/>
            </p:nvSpPr>
            <p:spPr>
              <a:xfrm>
                <a:off x="4574205" y="4511714"/>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Flowchart: Connector 85"/>
              <p:cNvSpPr/>
              <p:nvPr/>
            </p:nvSpPr>
            <p:spPr>
              <a:xfrm>
                <a:off x="4421804" y="4359314"/>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lowchart: Connector 86"/>
              <p:cNvSpPr/>
              <p:nvPr/>
            </p:nvSpPr>
            <p:spPr>
              <a:xfrm>
                <a:off x="4282977" y="4245014"/>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 name="Group 106"/>
            <p:cNvGrpSpPr/>
            <p:nvPr/>
          </p:nvGrpSpPr>
          <p:grpSpPr>
            <a:xfrm>
              <a:off x="5178550" y="5214895"/>
              <a:ext cx="1143000" cy="1143000"/>
              <a:chOff x="5134749" y="4196404"/>
              <a:chExt cx="1143000" cy="1143000"/>
            </a:xfrm>
          </p:grpSpPr>
          <p:sp>
            <p:nvSpPr>
              <p:cNvPr id="89" name="Explosion 2 88"/>
              <p:cNvSpPr/>
              <p:nvPr/>
            </p:nvSpPr>
            <p:spPr>
              <a:xfrm rot="18033751">
                <a:off x="5477650" y="4566311"/>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Flowchart: Connector 89"/>
              <p:cNvSpPr/>
              <p:nvPr/>
            </p:nvSpPr>
            <p:spPr>
              <a:xfrm>
                <a:off x="5425977" y="4463104"/>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Flowchart: Connector 90"/>
              <p:cNvSpPr/>
              <p:nvPr/>
            </p:nvSpPr>
            <p:spPr>
              <a:xfrm>
                <a:off x="5273576" y="4310704"/>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Flowchart: Connector 91"/>
              <p:cNvSpPr/>
              <p:nvPr/>
            </p:nvSpPr>
            <p:spPr>
              <a:xfrm>
                <a:off x="5134749" y="4196404"/>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oup 105"/>
            <p:cNvGrpSpPr/>
            <p:nvPr/>
          </p:nvGrpSpPr>
          <p:grpSpPr>
            <a:xfrm>
              <a:off x="4655765" y="4115541"/>
              <a:ext cx="1143000" cy="1143000"/>
              <a:chOff x="4843521" y="2410959"/>
              <a:chExt cx="1143000" cy="1143000"/>
            </a:xfrm>
          </p:grpSpPr>
          <p:sp>
            <p:nvSpPr>
              <p:cNvPr id="94" name="Explosion 2 93"/>
              <p:cNvSpPr/>
              <p:nvPr/>
            </p:nvSpPr>
            <p:spPr>
              <a:xfrm rot="18033751">
                <a:off x="5186422" y="2780866"/>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Flowchart: Connector 94"/>
              <p:cNvSpPr/>
              <p:nvPr/>
            </p:nvSpPr>
            <p:spPr>
              <a:xfrm>
                <a:off x="5134749" y="2677659"/>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Flowchart: Connector 95"/>
              <p:cNvSpPr/>
              <p:nvPr/>
            </p:nvSpPr>
            <p:spPr>
              <a:xfrm>
                <a:off x="4982348" y="2525259"/>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Flowchart: Connector 96"/>
              <p:cNvSpPr/>
              <p:nvPr/>
            </p:nvSpPr>
            <p:spPr>
              <a:xfrm>
                <a:off x="4843521" y="2410959"/>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4023024" y="2941887"/>
              <a:ext cx="1143000" cy="1143000"/>
              <a:chOff x="4272021" y="2380006"/>
              <a:chExt cx="1143000" cy="1143000"/>
            </a:xfrm>
          </p:grpSpPr>
          <p:sp>
            <p:nvSpPr>
              <p:cNvPr id="99" name="Explosion 2 98"/>
              <p:cNvSpPr/>
              <p:nvPr/>
            </p:nvSpPr>
            <p:spPr>
              <a:xfrm rot="18033751">
                <a:off x="4614922" y="2749913"/>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lowchart: Connector 99"/>
              <p:cNvSpPr/>
              <p:nvPr/>
            </p:nvSpPr>
            <p:spPr>
              <a:xfrm>
                <a:off x="4563249" y="2646706"/>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Flowchart: Connector 100"/>
              <p:cNvSpPr/>
              <p:nvPr/>
            </p:nvSpPr>
            <p:spPr>
              <a:xfrm>
                <a:off x="4410848" y="2494306"/>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Flowchart: Connector 101"/>
              <p:cNvSpPr/>
              <p:nvPr/>
            </p:nvSpPr>
            <p:spPr>
              <a:xfrm>
                <a:off x="4272021" y="2380006"/>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6" name="Group 135"/>
          <p:cNvGrpSpPr/>
          <p:nvPr/>
        </p:nvGrpSpPr>
        <p:grpSpPr>
          <a:xfrm>
            <a:off x="6558976" y="1661251"/>
            <a:ext cx="4705220" cy="4252829"/>
            <a:chOff x="6558976" y="1661251"/>
            <a:chExt cx="4705220" cy="4252829"/>
          </a:xfrm>
        </p:grpSpPr>
        <p:grpSp>
          <p:nvGrpSpPr>
            <p:cNvPr id="133" name="Group 132"/>
            <p:cNvGrpSpPr/>
            <p:nvPr/>
          </p:nvGrpSpPr>
          <p:grpSpPr>
            <a:xfrm>
              <a:off x="6558976" y="1661251"/>
              <a:ext cx="4705220" cy="4252829"/>
              <a:chOff x="6807849" y="1720412"/>
              <a:chExt cx="4705220" cy="4252829"/>
            </a:xfrm>
          </p:grpSpPr>
          <p:grpSp>
            <p:nvGrpSpPr>
              <p:cNvPr id="130" name="Group 129"/>
              <p:cNvGrpSpPr/>
              <p:nvPr/>
            </p:nvGrpSpPr>
            <p:grpSpPr>
              <a:xfrm>
                <a:off x="6807849" y="1720412"/>
                <a:ext cx="4663715" cy="4252829"/>
                <a:chOff x="6466048" y="1378900"/>
                <a:chExt cx="3959779" cy="3905907"/>
              </a:xfrm>
            </p:grpSpPr>
            <p:sp>
              <p:nvSpPr>
                <p:cNvPr id="9" name="Explosion 2 8"/>
                <p:cNvSpPr/>
                <p:nvPr/>
              </p:nvSpPr>
              <p:spPr>
                <a:xfrm rot="18033751">
                  <a:off x="7500882" y="3597314"/>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7449209" y="349410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7296808" y="3341707"/>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7157981" y="322740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Explosion 2 13"/>
                <p:cNvSpPr/>
                <p:nvPr/>
              </p:nvSpPr>
              <p:spPr>
                <a:xfrm rot="18033751">
                  <a:off x="7610785" y="2192535"/>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6903986" y="1688373"/>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6612758" y="1421673"/>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p:cNvSpPr/>
                <p:nvPr/>
              </p:nvSpPr>
              <p:spPr>
                <a:xfrm>
                  <a:off x="8177051" y="2560000"/>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Connector 20"/>
                <p:cNvSpPr/>
                <p:nvPr/>
              </p:nvSpPr>
              <p:spPr>
                <a:xfrm>
                  <a:off x="8024650" y="2407600"/>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xplosion 2 23"/>
                <p:cNvSpPr/>
                <p:nvPr/>
              </p:nvSpPr>
              <p:spPr>
                <a:xfrm rot="18033751">
                  <a:off x="9531571" y="2820280"/>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lowchart: Connector 24"/>
                <p:cNvSpPr/>
                <p:nvPr/>
              </p:nvSpPr>
              <p:spPr>
                <a:xfrm>
                  <a:off x="9479898" y="2717073"/>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lowchart: Connector 25"/>
                <p:cNvSpPr/>
                <p:nvPr/>
              </p:nvSpPr>
              <p:spPr>
                <a:xfrm>
                  <a:off x="9504042" y="2908167"/>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Explosion 2 28"/>
                <p:cNvSpPr/>
                <p:nvPr/>
              </p:nvSpPr>
              <p:spPr>
                <a:xfrm rot="18033751">
                  <a:off x="9625728" y="4054514"/>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lowchart: Connector 29"/>
                <p:cNvSpPr/>
                <p:nvPr/>
              </p:nvSpPr>
              <p:spPr>
                <a:xfrm>
                  <a:off x="9574055" y="395130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lowchart: Connector 30"/>
                <p:cNvSpPr/>
                <p:nvPr/>
              </p:nvSpPr>
              <p:spPr>
                <a:xfrm>
                  <a:off x="9421654" y="3798907"/>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Explosion 2 33"/>
                <p:cNvSpPr/>
                <p:nvPr/>
              </p:nvSpPr>
              <p:spPr>
                <a:xfrm rot="18033751">
                  <a:off x="6808949" y="3806207"/>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lowchart: Connector 34"/>
                <p:cNvSpPr/>
                <p:nvPr/>
              </p:nvSpPr>
              <p:spPr>
                <a:xfrm>
                  <a:off x="6757276" y="3703000"/>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lowchart: Connector 35"/>
                <p:cNvSpPr/>
                <p:nvPr/>
              </p:nvSpPr>
              <p:spPr>
                <a:xfrm>
                  <a:off x="6604875" y="3550600"/>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Explosion 2 38"/>
                <p:cNvSpPr/>
                <p:nvPr/>
              </p:nvSpPr>
              <p:spPr>
                <a:xfrm rot="18033751">
                  <a:off x="7312305" y="3231235"/>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lowchart: Connector 39"/>
                <p:cNvSpPr/>
                <p:nvPr/>
              </p:nvSpPr>
              <p:spPr>
                <a:xfrm>
                  <a:off x="8177050" y="325499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lowchart: Connector 40"/>
                <p:cNvSpPr/>
                <p:nvPr/>
              </p:nvSpPr>
              <p:spPr>
                <a:xfrm>
                  <a:off x="8024649" y="3102597"/>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Explosion 2 43"/>
                <p:cNvSpPr/>
                <p:nvPr/>
              </p:nvSpPr>
              <p:spPr>
                <a:xfrm rot="18033751">
                  <a:off x="8343901" y="4511714"/>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lowchart: Connector 44"/>
                <p:cNvSpPr/>
                <p:nvPr/>
              </p:nvSpPr>
              <p:spPr>
                <a:xfrm>
                  <a:off x="8292228" y="4408507"/>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lowchart: Connector 45"/>
                <p:cNvSpPr/>
                <p:nvPr/>
              </p:nvSpPr>
              <p:spPr>
                <a:xfrm>
                  <a:off x="8139827" y="4256107"/>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Explosion 2 48"/>
                <p:cNvSpPr/>
                <p:nvPr/>
              </p:nvSpPr>
              <p:spPr>
                <a:xfrm rot="18033751">
                  <a:off x="6947775" y="2777507"/>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lowchart: Connector 49"/>
                <p:cNvSpPr/>
                <p:nvPr/>
              </p:nvSpPr>
              <p:spPr>
                <a:xfrm>
                  <a:off x="6896102" y="2674300"/>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lowchart: Connector 50"/>
                <p:cNvSpPr/>
                <p:nvPr/>
              </p:nvSpPr>
              <p:spPr>
                <a:xfrm>
                  <a:off x="6743701" y="2521900"/>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Explosion 2 53"/>
                <p:cNvSpPr/>
                <p:nvPr/>
              </p:nvSpPr>
              <p:spPr>
                <a:xfrm rot="18033751">
                  <a:off x="9486901" y="1748807"/>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lowchart: Connector 54"/>
                <p:cNvSpPr/>
                <p:nvPr/>
              </p:nvSpPr>
              <p:spPr>
                <a:xfrm>
                  <a:off x="9435228" y="1645600"/>
                  <a:ext cx="560546" cy="587414"/>
                </a:xfrm>
                <a:prstGeom prst="flowChartConnector">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9" name="Group 128"/>
                <p:cNvGrpSpPr/>
                <p:nvPr/>
              </p:nvGrpSpPr>
              <p:grpSpPr>
                <a:xfrm>
                  <a:off x="6466048" y="1493200"/>
                  <a:ext cx="3959779" cy="3791607"/>
                  <a:chOff x="6466048" y="1493200"/>
                  <a:chExt cx="3959779" cy="3791607"/>
                </a:xfrm>
              </p:grpSpPr>
              <p:sp>
                <p:nvSpPr>
                  <p:cNvPr id="16" name="Flowchart: Connector 15"/>
                  <p:cNvSpPr/>
                  <p:nvPr/>
                </p:nvSpPr>
                <p:spPr>
                  <a:xfrm>
                    <a:off x="6751585" y="1535973"/>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Explosion 2 18"/>
                  <p:cNvSpPr/>
                  <p:nvPr/>
                </p:nvSpPr>
                <p:spPr>
                  <a:xfrm rot="18033751">
                    <a:off x="8228724" y="2663207"/>
                    <a:ext cx="457200" cy="381000"/>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owchart: Connector 21"/>
                  <p:cNvSpPr/>
                  <p:nvPr/>
                </p:nvSpPr>
                <p:spPr>
                  <a:xfrm>
                    <a:off x="7885823" y="2293300"/>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lowchart: Connector 26"/>
                  <p:cNvSpPr/>
                  <p:nvPr/>
                </p:nvSpPr>
                <p:spPr>
                  <a:xfrm>
                    <a:off x="9188670" y="2450373"/>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lowchart: Connector 31"/>
                  <p:cNvSpPr/>
                  <p:nvPr/>
                </p:nvSpPr>
                <p:spPr>
                  <a:xfrm>
                    <a:off x="9282827" y="368460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lowchart: Connector 36"/>
                  <p:cNvSpPr/>
                  <p:nvPr/>
                </p:nvSpPr>
                <p:spPr>
                  <a:xfrm>
                    <a:off x="6466048" y="3436300"/>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lowchart: Connector 41"/>
                  <p:cNvSpPr/>
                  <p:nvPr/>
                </p:nvSpPr>
                <p:spPr>
                  <a:xfrm>
                    <a:off x="7885822" y="298829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lowchart: Connector 46"/>
                  <p:cNvSpPr/>
                  <p:nvPr/>
                </p:nvSpPr>
                <p:spPr>
                  <a:xfrm>
                    <a:off x="8001000" y="4141807"/>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lowchart: Connector 51"/>
                  <p:cNvSpPr/>
                  <p:nvPr/>
                </p:nvSpPr>
                <p:spPr>
                  <a:xfrm>
                    <a:off x="6604874" y="2407600"/>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lowchart: Connector 55"/>
                  <p:cNvSpPr/>
                  <p:nvPr/>
                </p:nvSpPr>
                <p:spPr>
                  <a:xfrm>
                    <a:off x="9282827" y="1493200"/>
                    <a:ext cx="865347" cy="9144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7" name="Flowchart: Connector 56"/>
                <p:cNvSpPr/>
                <p:nvPr/>
              </p:nvSpPr>
              <p:spPr>
                <a:xfrm>
                  <a:off x="9144000" y="1378900"/>
                  <a:ext cx="1143000" cy="1143000"/>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1" name="Flowchart: Connector 130"/>
              <p:cNvSpPr/>
              <p:nvPr/>
            </p:nvSpPr>
            <p:spPr>
              <a:xfrm>
                <a:off x="10166876" y="3039453"/>
                <a:ext cx="1346193" cy="1244521"/>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Flowchart: Connector 131"/>
              <p:cNvSpPr/>
              <p:nvPr/>
            </p:nvSpPr>
            <p:spPr>
              <a:xfrm>
                <a:off x="8724500" y="4422792"/>
                <a:ext cx="1346193" cy="1244521"/>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4" name="Flowchart: Connector 133"/>
            <p:cNvSpPr/>
            <p:nvPr/>
          </p:nvSpPr>
          <p:spPr>
            <a:xfrm>
              <a:off x="7403230" y="2126644"/>
              <a:ext cx="1346193" cy="1244521"/>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Explosion 2 134"/>
            <p:cNvSpPr/>
            <p:nvPr/>
          </p:nvSpPr>
          <p:spPr>
            <a:xfrm rot="18033751">
              <a:off x="7166300" y="2019136"/>
              <a:ext cx="497808" cy="448731"/>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7" name="Explosion 2 136"/>
          <p:cNvSpPr/>
          <p:nvPr/>
        </p:nvSpPr>
        <p:spPr>
          <a:xfrm rot="18033751">
            <a:off x="10530462" y="3847460"/>
            <a:ext cx="497808" cy="448731"/>
          </a:xfrm>
          <a:prstGeom prst="irregularSeal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102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Network interests</a:t>
            </a:r>
          </a:p>
        </p:txBody>
      </p:sp>
      <p:sp>
        <p:nvSpPr>
          <p:cNvPr id="4" name="Content Placeholder 3"/>
          <p:cNvSpPr>
            <a:spLocks noGrp="1"/>
          </p:cNvSpPr>
          <p:nvPr>
            <p:ph idx="1"/>
          </p:nvPr>
        </p:nvSpPr>
        <p:spPr/>
        <p:txBody>
          <a:bodyPr>
            <a:normAutofit fontScale="92500" lnSpcReduction="10000"/>
          </a:bodyPr>
          <a:lstStyle/>
          <a:p>
            <a:r>
              <a:rPr lang="en-US" dirty="0"/>
              <a:t>Tied to place </a:t>
            </a:r>
          </a:p>
          <a:p>
            <a:pPr lvl="1"/>
            <a:r>
              <a:rPr lang="en-US" dirty="0"/>
              <a:t>e.g. toxic waste, traffic, noise</a:t>
            </a:r>
          </a:p>
          <a:p>
            <a:pPr lvl="1"/>
            <a:r>
              <a:rPr lang="en-US" dirty="0"/>
              <a:t>Economic multipliers: Stores, churches, jobs</a:t>
            </a:r>
          </a:p>
          <a:p>
            <a:r>
              <a:rPr lang="en-US" dirty="0"/>
              <a:t>Tied to social connections </a:t>
            </a:r>
          </a:p>
          <a:p>
            <a:pPr lvl="1"/>
            <a:r>
              <a:rPr lang="en-US" dirty="0"/>
              <a:t>Kinship support, economic transfers among family</a:t>
            </a:r>
          </a:p>
          <a:p>
            <a:pPr lvl="1"/>
            <a:r>
              <a:rPr lang="en-US" dirty="0"/>
              <a:t>Support networks for bad times</a:t>
            </a:r>
          </a:p>
          <a:p>
            <a:pPr lvl="1"/>
            <a:r>
              <a:rPr lang="en-US" dirty="0"/>
              <a:t>Emotional reactions: grief, fear, optimism, pessimism. </a:t>
            </a:r>
          </a:p>
          <a:p>
            <a:pPr lvl="1"/>
            <a:r>
              <a:rPr lang="en-US" dirty="0"/>
              <a:t>“Cultural capital”: knowledge of how things work</a:t>
            </a:r>
          </a:p>
          <a:p>
            <a:r>
              <a:rPr lang="en-US" dirty="0"/>
              <a:t>Cross-cutting vs overlapping cleavages</a:t>
            </a:r>
          </a:p>
          <a:p>
            <a:pPr lvl="1"/>
            <a:r>
              <a:rPr lang="en-US" dirty="0"/>
              <a:t>A long-standing topic of sociology</a:t>
            </a:r>
          </a:p>
          <a:p>
            <a:pPr lvl="1"/>
            <a:r>
              <a:rPr lang="en-US" dirty="0"/>
              <a:t>Ethnic conflict literature stresses the question of the correlation between class and ethnicity</a:t>
            </a:r>
          </a:p>
          <a:p>
            <a:pPr lvl="1"/>
            <a:r>
              <a:rPr lang="en-US" dirty="0"/>
              <a:t>But there is more, there is the actual connections. </a:t>
            </a:r>
          </a:p>
          <a:p>
            <a:pPr lvl="1"/>
            <a:r>
              <a:rPr lang="en-US" dirty="0"/>
              <a:t>And “imagined identities”</a:t>
            </a:r>
          </a:p>
          <a:p>
            <a:endParaRPr lang="en-US" dirty="0"/>
          </a:p>
        </p:txBody>
      </p:sp>
    </p:spTree>
    <p:extLst>
      <p:ext uri="{BB962C8B-B14F-4D97-AF65-F5344CB8AC3E}">
        <p14:creationId xmlns:p14="http://schemas.microsoft.com/office/powerpoint/2010/main" val="2384915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Communities of discourse</a:t>
            </a:r>
          </a:p>
        </p:txBody>
      </p:sp>
      <p:sp>
        <p:nvSpPr>
          <p:cNvPr id="3" name="Content Placeholder 2"/>
          <p:cNvSpPr>
            <a:spLocks noGrp="1"/>
          </p:cNvSpPr>
          <p:nvPr>
            <p:ph idx="1"/>
          </p:nvPr>
        </p:nvSpPr>
        <p:spPr/>
        <p:txBody>
          <a:bodyPr/>
          <a:lstStyle/>
          <a:p>
            <a:r>
              <a:rPr lang="en-US" dirty="0"/>
              <a:t>Sharing information, world views</a:t>
            </a:r>
          </a:p>
          <a:p>
            <a:pPr lvl="1"/>
            <a:r>
              <a:rPr lang="en-US" dirty="0"/>
              <a:t>Political/religious subcultures</a:t>
            </a:r>
          </a:p>
          <a:p>
            <a:pPr lvl="1"/>
            <a:r>
              <a:rPr lang="en-US" dirty="0"/>
              <a:t>Racial cultures (e.g. support for White supremacist ideology)</a:t>
            </a:r>
          </a:p>
          <a:p>
            <a:r>
              <a:rPr lang="en-US" dirty="0"/>
              <a:t>Communities of sympathy</a:t>
            </a:r>
          </a:p>
          <a:p>
            <a:pPr lvl="1"/>
            <a:r>
              <a:rPr lang="en-US" dirty="0"/>
              <a:t>Reactions to national or racial incidents</a:t>
            </a:r>
          </a:p>
        </p:txBody>
      </p:sp>
    </p:spTree>
    <p:extLst>
      <p:ext uri="{BB962C8B-B14F-4D97-AF65-F5344CB8AC3E}">
        <p14:creationId xmlns:p14="http://schemas.microsoft.com/office/powerpoint/2010/main" val="1513672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Putting it together: networks, discourses, states, social movements</a:t>
            </a:r>
          </a:p>
        </p:txBody>
      </p:sp>
      <p:sp>
        <p:nvSpPr>
          <p:cNvPr id="6" name="Text Placeholder 5"/>
          <p:cNvSpPr>
            <a:spLocks noGrp="1"/>
          </p:cNvSpPr>
          <p:nvPr>
            <p:ph type="body" idx="1"/>
          </p:nvPr>
        </p:nvSpPr>
        <p:spPr/>
        <p:txBody>
          <a:bodyPr/>
          <a:lstStyle/>
          <a:p>
            <a:endParaRPr lang="en-US"/>
          </a:p>
        </p:txBody>
      </p:sp>
    </p:spTree>
    <p:extLst>
      <p:ext uri="{BB962C8B-B14F-4D97-AF65-F5344CB8AC3E}">
        <p14:creationId xmlns:p14="http://schemas.microsoft.com/office/powerpoint/2010/main" val="1770720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Outline</a:t>
            </a:r>
          </a:p>
        </p:txBody>
      </p:sp>
      <p:sp>
        <p:nvSpPr>
          <p:cNvPr id="5" name="Content Placeholder 4"/>
          <p:cNvSpPr>
            <a:spLocks noGrp="1"/>
          </p:cNvSpPr>
          <p:nvPr>
            <p:ph idx="1"/>
          </p:nvPr>
        </p:nvSpPr>
        <p:spPr/>
        <p:txBody>
          <a:bodyPr>
            <a:normAutofit/>
          </a:bodyPr>
          <a:lstStyle/>
          <a:p>
            <a:r>
              <a:rPr lang="en-US" dirty="0"/>
              <a:t>Why race/ethnicity is important: social construction of race &amp; social movements</a:t>
            </a:r>
          </a:p>
          <a:p>
            <a:r>
              <a:rPr lang="en-US" dirty="0"/>
              <a:t>Ethnic typology of movements (majority vs minority)</a:t>
            </a:r>
          </a:p>
          <a:p>
            <a:r>
              <a:rPr lang="en-US" dirty="0"/>
              <a:t>Broader implications (fast)</a:t>
            </a:r>
          </a:p>
          <a:p>
            <a:endParaRPr lang="en-US" dirty="0"/>
          </a:p>
          <a:p>
            <a:r>
              <a:rPr lang="en-US" b="1" i="1" dirty="0"/>
              <a:t>NOTE: The written paper has lots of citations to the many people who have written about the social construction of race/ethnicity and about racial/ethnic social movements. This talk has almost no citations. I am just trying to lay out the argument. But if you know the literature, you will recognize that very little of what I have to say about the social construction of race/ethnicity is original. I’m summarizing the literature &amp; linking it to SM.</a:t>
            </a:r>
          </a:p>
          <a:p>
            <a:endParaRPr lang="en-US" dirty="0"/>
          </a:p>
          <a:p>
            <a:endParaRPr lang="en-US" dirty="0"/>
          </a:p>
        </p:txBody>
      </p:sp>
    </p:spTree>
    <p:extLst>
      <p:ext uri="{BB962C8B-B14F-4D97-AF65-F5344CB8AC3E}">
        <p14:creationId xmlns:p14="http://schemas.microsoft.com/office/powerpoint/2010/main" val="1631325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3530452" y="1537855"/>
            <a:ext cx="6486383" cy="4447715"/>
            <a:chOff x="6490028" y="2412896"/>
            <a:chExt cx="3457054" cy="2145942"/>
          </a:xfrm>
        </p:grpSpPr>
        <p:sp>
          <p:nvSpPr>
            <p:cNvPr id="28" name="Rectangle 27"/>
            <p:cNvSpPr/>
            <p:nvPr/>
          </p:nvSpPr>
          <p:spPr>
            <a:xfrm>
              <a:off x="7629285" y="2412896"/>
              <a:ext cx="1296395" cy="913167"/>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Group Identity</a:t>
              </a:r>
            </a:p>
          </p:txBody>
        </p:sp>
        <p:sp>
          <p:nvSpPr>
            <p:cNvPr id="29" name="Rectangle 28"/>
            <p:cNvSpPr/>
            <p:nvPr/>
          </p:nvSpPr>
          <p:spPr>
            <a:xfrm>
              <a:off x="6490028" y="3600013"/>
              <a:ext cx="152886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Group Consciousness</a:t>
              </a:r>
            </a:p>
          </p:txBody>
        </p:sp>
        <p:sp>
          <p:nvSpPr>
            <p:cNvPr id="30" name="Rectangle 29"/>
            <p:cNvSpPr/>
            <p:nvPr/>
          </p:nvSpPr>
          <p:spPr>
            <a:xfrm>
              <a:off x="8650687" y="3600013"/>
              <a:ext cx="129639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Group Organization</a:t>
              </a:r>
            </a:p>
          </p:txBody>
        </p:sp>
        <p:sp>
          <p:nvSpPr>
            <p:cNvPr id="31" name="Left-Up Arrow 30"/>
            <p:cNvSpPr/>
            <p:nvPr/>
          </p:nvSpPr>
          <p:spPr>
            <a:xfrm rot="10800000">
              <a:off x="6922159" y="2778162"/>
              <a:ext cx="785694" cy="867508"/>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2" name="Left-Up Arrow 31"/>
            <p:cNvSpPr/>
            <p:nvPr/>
          </p:nvSpPr>
          <p:spPr>
            <a:xfrm rot="16200000">
              <a:off x="8763731" y="2861542"/>
              <a:ext cx="913167" cy="746409"/>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3" name="Left-Right Arrow 32"/>
            <p:cNvSpPr/>
            <p:nvPr/>
          </p:nvSpPr>
          <p:spPr>
            <a:xfrm>
              <a:off x="8018892" y="3919621"/>
              <a:ext cx="631794" cy="410925"/>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2" name="Title 1"/>
          <p:cNvSpPr>
            <a:spLocks noGrp="1"/>
          </p:cNvSpPr>
          <p:nvPr>
            <p:ph type="title"/>
          </p:nvPr>
        </p:nvSpPr>
        <p:spPr>
          <a:xfrm>
            <a:off x="997528" y="609599"/>
            <a:ext cx="10097194" cy="928255"/>
          </a:xfrm>
        </p:spPr>
        <p:txBody>
          <a:bodyPr>
            <a:noAutofit/>
          </a:bodyPr>
          <a:lstStyle/>
          <a:p>
            <a:r>
              <a:rPr lang="en-US" sz="3600" dirty="0"/>
              <a:t>Collective identities, consciousness, and organization reinforce each other</a:t>
            </a:r>
          </a:p>
        </p:txBody>
      </p:sp>
    </p:spTree>
    <p:extLst>
      <p:ext uri="{BB962C8B-B14F-4D97-AF65-F5344CB8AC3E}">
        <p14:creationId xmlns:p14="http://schemas.microsoft.com/office/powerpoint/2010/main" val="3685677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5237018" y="1870364"/>
            <a:ext cx="6276109" cy="3990515"/>
            <a:chOff x="6490028" y="2412896"/>
            <a:chExt cx="3457054" cy="2145942"/>
          </a:xfrm>
        </p:grpSpPr>
        <p:sp>
          <p:nvSpPr>
            <p:cNvPr id="28" name="Rectangle 27"/>
            <p:cNvSpPr/>
            <p:nvPr/>
          </p:nvSpPr>
          <p:spPr>
            <a:xfrm>
              <a:off x="7629285" y="2412896"/>
              <a:ext cx="1296395" cy="913167"/>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Group Identity</a:t>
              </a:r>
            </a:p>
          </p:txBody>
        </p:sp>
        <p:sp>
          <p:nvSpPr>
            <p:cNvPr id="29" name="Rectangle 28"/>
            <p:cNvSpPr/>
            <p:nvPr/>
          </p:nvSpPr>
          <p:spPr>
            <a:xfrm>
              <a:off x="6490028" y="3600013"/>
              <a:ext cx="152886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Group Consciousness</a:t>
              </a:r>
            </a:p>
          </p:txBody>
        </p:sp>
        <p:sp>
          <p:nvSpPr>
            <p:cNvPr id="30" name="Rectangle 29"/>
            <p:cNvSpPr/>
            <p:nvPr/>
          </p:nvSpPr>
          <p:spPr>
            <a:xfrm>
              <a:off x="8650687" y="3600013"/>
              <a:ext cx="129639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Group Organization</a:t>
              </a:r>
            </a:p>
          </p:txBody>
        </p:sp>
        <p:sp>
          <p:nvSpPr>
            <p:cNvPr id="31" name="Left-Up Arrow 30"/>
            <p:cNvSpPr/>
            <p:nvPr/>
          </p:nvSpPr>
          <p:spPr>
            <a:xfrm rot="10800000">
              <a:off x="6922159" y="2778162"/>
              <a:ext cx="785694" cy="867508"/>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2" name="Left-Up Arrow 31"/>
            <p:cNvSpPr/>
            <p:nvPr/>
          </p:nvSpPr>
          <p:spPr>
            <a:xfrm rot="16200000">
              <a:off x="8763731" y="2861542"/>
              <a:ext cx="913167" cy="746409"/>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3" name="Left-Right Arrow 32"/>
            <p:cNvSpPr/>
            <p:nvPr/>
          </p:nvSpPr>
          <p:spPr>
            <a:xfrm>
              <a:off x="8018892" y="3919621"/>
              <a:ext cx="631794" cy="410925"/>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grpSp>
      <p:sp>
        <p:nvSpPr>
          <p:cNvPr id="2" name="Title 1"/>
          <p:cNvSpPr>
            <a:spLocks noGrp="1"/>
          </p:cNvSpPr>
          <p:nvPr>
            <p:ph type="title"/>
          </p:nvPr>
        </p:nvSpPr>
        <p:spPr>
          <a:xfrm>
            <a:off x="1054250" y="609599"/>
            <a:ext cx="11137750" cy="836241"/>
          </a:xfrm>
        </p:spPr>
        <p:txBody>
          <a:bodyPr>
            <a:noAutofit/>
          </a:bodyPr>
          <a:lstStyle/>
          <a:p>
            <a:r>
              <a:rPr lang="en-US" sz="3600" dirty="0"/>
              <a:t>Social movements affect and are shaped by the formation of collective identities</a:t>
            </a:r>
          </a:p>
        </p:txBody>
      </p:sp>
      <p:sp>
        <p:nvSpPr>
          <p:cNvPr id="3" name="Rectangle 2"/>
          <p:cNvSpPr/>
          <p:nvPr/>
        </p:nvSpPr>
        <p:spPr>
          <a:xfrm>
            <a:off x="1001236" y="2549599"/>
            <a:ext cx="2406700" cy="20158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Social Movements</a:t>
            </a:r>
          </a:p>
        </p:txBody>
      </p:sp>
      <p:sp>
        <p:nvSpPr>
          <p:cNvPr id="4" name="Rectangle 3"/>
          <p:cNvSpPr/>
          <p:nvPr/>
        </p:nvSpPr>
        <p:spPr>
          <a:xfrm>
            <a:off x="5067800" y="1640623"/>
            <a:ext cx="6801923" cy="4469232"/>
          </a:xfrm>
          <a:prstGeom prst="rect">
            <a:avLst/>
          </a:prstGeom>
          <a:noFill/>
          <a:ln w="38100">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3489014" y="3620525"/>
            <a:ext cx="1497708" cy="509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3443592" y="3143934"/>
            <a:ext cx="1497708" cy="509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4775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73426" y="609599"/>
            <a:ext cx="10021295" cy="1126435"/>
          </a:xfrm>
        </p:spPr>
        <p:txBody>
          <a:bodyPr>
            <a:normAutofit fontScale="90000"/>
          </a:bodyPr>
          <a:lstStyle/>
          <a:p>
            <a:r>
              <a:rPr lang="en-US" dirty="0"/>
              <a:t>Segregation and domination reinforce group difference (ethnicity/race)</a:t>
            </a:r>
          </a:p>
        </p:txBody>
      </p:sp>
      <p:grpSp>
        <p:nvGrpSpPr>
          <p:cNvPr id="6" name="Group 5"/>
          <p:cNvGrpSpPr/>
          <p:nvPr/>
        </p:nvGrpSpPr>
        <p:grpSpPr>
          <a:xfrm>
            <a:off x="1073426" y="2008509"/>
            <a:ext cx="9859617" cy="4007978"/>
            <a:chOff x="457169" y="2087690"/>
            <a:chExt cx="4461669" cy="3237941"/>
          </a:xfrm>
        </p:grpSpPr>
        <p:grpSp>
          <p:nvGrpSpPr>
            <p:cNvPr id="7" name="Group 17"/>
            <p:cNvGrpSpPr/>
            <p:nvPr/>
          </p:nvGrpSpPr>
          <p:grpSpPr>
            <a:xfrm>
              <a:off x="567531" y="2546186"/>
              <a:ext cx="4130937" cy="2362200"/>
              <a:chOff x="1219200" y="838200"/>
              <a:chExt cx="6705600" cy="3581400"/>
            </a:xfrm>
          </p:grpSpPr>
          <p:sp>
            <p:nvSpPr>
              <p:cNvPr id="9" name="Rectangle 8"/>
              <p:cNvSpPr/>
              <p:nvPr/>
            </p:nvSpPr>
            <p:spPr>
              <a:xfrm>
                <a:off x="3429000" y="838200"/>
                <a:ext cx="2514600" cy="152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Domination</a:t>
                </a:r>
              </a:p>
            </p:txBody>
          </p:sp>
          <p:sp>
            <p:nvSpPr>
              <p:cNvPr id="10" name="Rectangle 9"/>
              <p:cNvSpPr/>
              <p:nvPr/>
            </p:nvSpPr>
            <p:spPr>
              <a:xfrm>
                <a:off x="1219200" y="2819400"/>
                <a:ext cx="2438400" cy="16002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Network Segregation</a:t>
                </a:r>
              </a:p>
            </p:txBody>
          </p:sp>
          <p:sp>
            <p:nvSpPr>
              <p:cNvPr id="11" name="Rectangle 10"/>
              <p:cNvSpPr/>
              <p:nvPr/>
            </p:nvSpPr>
            <p:spPr>
              <a:xfrm>
                <a:off x="5410200" y="2819400"/>
                <a:ext cx="2514600" cy="16002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Ascription &amp; Inheritance  &amp; Difference</a:t>
                </a:r>
              </a:p>
            </p:txBody>
          </p:sp>
          <p:sp>
            <p:nvSpPr>
              <p:cNvPr id="12" name="Left-Up Arrow 11"/>
              <p:cNvSpPr/>
              <p:nvPr/>
            </p:nvSpPr>
            <p:spPr>
              <a:xfrm rot="10800000">
                <a:off x="2057400" y="1447800"/>
                <a:ext cx="1524000" cy="1447800"/>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3" name="Left-Up Arrow 12"/>
              <p:cNvSpPr/>
              <p:nvPr/>
            </p:nvSpPr>
            <p:spPr>
              <a:xfrm rot="16200000">
                <a:off x="5753100" y="1485900"/>
                <a:ext cx="1524000" cy="1447800"/>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4" name="Left-Right Arrow 13"/>
              <p:cNvSpPr/>
              <p:nvPr/>
            </p:nvSpPr>
            <p:spPr>
              <a:xfrm>
                <a:off x="3657600" y="3352800"/>
                <a:ext cx="1752600" cy="685800"/>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
          <p:nvSpPr>
            <p:cNvPr id="8" name="Rectangle 7"/>
            <p:cNvSpPr/>
            <p:nvPr/>
          </p:nvSpPr>
          <p:spPr>
            <a:xfrm>
              <a:off x="457169" y="2087690"/>
              <a:ext cx="4461669" cy="3237941"/>
            </a:xfrm>
            <a:prstGeom prst="rect">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grpSp>
    </p:spTree>
    <p:extLst>
      <p:ext uri="{BB962C8B-B14F-4D97-AF65-F5344CB8AC3E}">
        <p14:creationId xmlns:p14="http://schemas.microsoft.com/office/powerpoint/2010/main" val="228805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eft-Right Arrow 11"/>
          <p:cNvSpPr/>
          <p:nvPr/>
        </p:nvSpPr>
        <p:spPr>
          <a:xfrm>
            <a:off x="5506404" y="3193334"/>
            <a:ext cx="1052404" cy="54365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nvGrpSpPr>
          <p:cNvPr id="24" name="Group 23"/>
          <p:cNvGrpSpPr/>
          <p:nvPr/>
        </p:nvGrpSpPr>
        <p:grpSpPr>
          <a:xfrm>
            <a:off x="1981170" y="2087691"/>
            <a:ext cx="3733831" cy="2941510"/>
            <a:chOff x="457169" y="2087690"/>
            <a:chExt cx="4461669" cy="3237941"/>
          </a:xfrm>
        </p:grpSpPr>
        <p:grpSp>
          <p:nvGrpSpPr>
            <p:cNvPr id="13" name="Group 17"/>
            <p:cNvGrpSpPr/>
            <p:nvPr/>
          </p:nvGrpSpPr>
          <p:grpSpPr>
            <a:xfrm>
              <a:off x="567531" y="2546186"/>
              <a:ext cx="4130937" cy="2362200"/>
              <a:chOff x="1219200" y="838200"/>
              <a:chExt cx="6705600" cy="3581400"/>
            </a:xfrm>
          </p:grpSpPr>
          <p:sp>
            <p:nvSpPr>
              <p:cNvPr id="14" name="Rectangle 13"/>
              <p:cNvSpPr/>
              <p:nvPr/>
            </p:nvSpPr>
            <p:spPr>
              <a:xfrm>
                <a:off x="3429000" y="838200"/>
                <a:ext cx="2514600" cy="152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Domination</a:t>
                </a:r>
              </a:p>
            </p:txBody>
          </p:sp>
          <p:sp>
            <p:nvSpPr>
              <p:cNvPr id="15" name="Rectangle 14"/>
              <p:cNvSpPr/>
              <p:nvPr/>
            </p:nvSpPr>
            <p:spPr>
              <a:xfrm>
                <a:off x="1219200" y="2819400"/>
                <a:ext cx="2438400" cy="16002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Social Segregation</a:t>
                </a:r>
              </a:p>
            </p:txBody>
          </p:sp>
          <p:sp>
            <p:nvSpPr>
              <p:cNvPr id="16" name="Rectangle 15"/>
              <p:cNvSpPr/>
              <p:nvPr/>
            </p:nvSpPr>
            <p:spPr>
              <a:xfrm>
                <a:off x="5410200" y="2819400"/>
                <a:ext cx="2514600" cy="16002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Ascription &amp; Inheritance  &amp; Difference</a:t>
                </a:r>
              </a:p>
            </p:txBody>
          </p:sp>
          <p:sp>
            <p:nvSpPr>
              <p:cNvPr id="17" name="Left-Up Arrow 16"/>
              <p:cNvSpPr/>
              <p:nvPr/>
            </p:nvSpPr>
            <p:spPr>
              <a:xfrm rot="10800000">
                <a:off x="2057400" y="1447800"/>
                <a:ext cx="1524000" cy="1447800"/>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8" name="Left-Up Arrow 17"/>
              <p:cNvSpPr/>
              <p:nvPr/>
            </p:nvSpPr>
            <p:spPr>
              <a:xfrm rot="16200000">
                <a:off x="5753100" y="1485900"/>
                <a:ext cx="1524000" cy="1447800"/>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9" name="Left-Right Arrow 18"/>
              <p:cNvSpPr/>
              <p:nvPr/>
            </p:nvSpPr>
            <p:spPr>
              <a:xfrm>
                <a:off x="3657600" y="3352800"/>
                <a:ext cx="1752600" cy="685800"/>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sp>
          <p:nvSpPr>
            <p:cNvPr id="21" name="Rectangle 20"/>
            <p:cNvSpPr/>
            <p:nvPr/>
          </p:nvSpPr>
          <p:spPr>
            <a:xfrm>
              <a:off x="457169" y="2087690"/>
              <a:ext cx="4461669" cy="3237941"/>
            </a:xfrm>
            <a:prstGeom prst="rect">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p:cNvSpPr txBox="1"/>
          <p:nvPr/>
        </p:nvSpPr>
        <p:spPr>
          <a:xfrm>
            <a:off x="1847178" y="1287510"/>
            <a:ext cx="4143442" cy="523220"/>
          </a:xfrm>
          <a:prstGeom prst="rect">
            <a:avLst/>
          </a:prstGeom>
          <a:noFill/>
        </p:spPr>
        <p:txBody>
          <a:bodyPr wrap="none" rtlCol="0">
            <a:spAutoFit/>
          </a:bodyPr>
          <a:lstStyle/>
          <a:p>
            <a:r>
              <a:rPr lang="en-US" sz="2800" dirty="0">
                <a:solidFill>
                  <a:schemeClr val="accent1"/>
                </a:solidFill>
              </a:rPr>
              <a:t>External Ethnic Dimensions</a:t>
            </a:r>
          </a:p>
        </p:txBody>
      </p:sp>
      <p:sp>
        <p:nvSpPr>
          <p:cNvPr id="26" name="TextBox 25"/>
          <p:cNvSpPr txBox="1"/>
          <p:nvPr/>
        </p:nvSpPr>
        <p:spPr>
          <a:xfrm>
            <a:off x="6198459" y="1295400"/>
            <a:ext cx="4087786" cy="523220"/>
          </a:xfrm>
          <a:prstGeom prst="rect">
            <a:avLst/>
          </a:prstGeom>
          <a:noFill/>
        </p:spPr>
        <p:txBody>
          <a:bodyPr wrap="none" rtlCol="0">
            <a:spAutoFit/>
          </a:bodyPr>
          <a:lstStyle/>
          <a:p>
            <a:r>
              <a:rPr lang="en-US" sz="2800" dirty="0">
                <a:solidFill>
                  <a:schemeClr val="accent1"/>
                </a:solidFill>
              </a:rPr>
              <a:t>Internal Ethnic Dimensions</a:t>
            </a:r>
          </a:p>
        </p:txBody>
      </p:sp>
      <p:sp>
        <p:nvSpPr>
          <p:cNvPr id="27" name="Rectangle 26"/>
          <p:cNvSpPr/>
          <p:nvPr/>
        </p:nvSpPr>
        <p:spPr>
          <a:xfrm>
            <a:off x="6346794" y="2087691"/>
            <a:ext cx="3733831" cy="2941510"/>
          </a:xfrm>
          <a:prstGeom prst="rect">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629285" y="2412896"/>
            <a:ext cx="1296395" cy="913167"/>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Group Identity</a:t>
            </a:r>
          </a:p>
        </p:txBody>
      </p:sp>
      <p:sp>
        <p:nvSpPr>
          <p:cNvPr id="29" name="Rectangle 28"/>
          <p:cNvSpPr/>
          <p:nvPr/>
        </p:nvSpPr>
        <p:spPr>
          <a:xfrm>
            <a:off x="6490028" y="3600013"/>
            <a:ext cx="152886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Group Consciousness</a:t>
            </a:r>
          </a:p>
        </p:txBody>
      </p:sp>
      <p:sp>
        <p:nvSpPr>
          <p:cNvPr id="30" name="Rectangle 29"/>
          <p:cNvSpPr/>
          <p:nvPr/>
        </p:nvSpPr>
        <p:spPr>
          <a:xfrm>
            <a:off x="8650687" y="3600013"/>
            <a:ext cx="129639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Group Organization</a:t>
            </a:r>
          </a:p>
        </p:txBody>
      </p:sp>
      <p:sp>
        <p:nvSpPr>
          <p:cNvPr id="31" name="Left-Up Arrow 30"/>
          <p:cNvSpPr/>
          <p:nvPr/>
        </p:nvSpPr>
        <p:spPr>
          <a:xfrm rot="10800000">
            <a:off x="6922159" y="2778162"/>
            <a:ext cx="785694" cy="867508"/>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2" name="Left-Up Arrow 31"/>
          <p:cNvSpPr/>
          <p:nvPr/>
        </p:nvSpPr>
        <p:spPr>
          <a:xfrm rot="16200000">
            <a:off x="8763731" y="2861542"/>
            <a:ext cx="913167" cy="746409"/>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3" name="Left-Right Arrow 32"/>
          <p:cNvSpPr/>
          <p:nvPr/>
        </p:nvSpPr>
        <p:spPr>
          <a:xfrm>
            <a:off x="8018892" y="3919621"/>
            <a:ext cx="631794" cy="410925"/>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 name="Title 1"/>
          <p:cNvSpPr>
            <a:spLocks noGrp="1"/>
          </p:cNvSpPr>
          <p:nvPr>
            <p:ph type="title"/>
          </p:nvPr>
        </p:nvSpPr>
        <p:spPr/>
        <p:txBody>
          <a:bodyPr>
            <a:normAutofit fontScale="90000"/>
          </a:bodyPr>
          <a:lstStyle/>
          <a:p>
            <a:r>
              <a:rPr lang="en-US" sz="2800" dirty="0"/>
              <a:t>External group boundaries tend to reinforce internal group &amp; identity formation</a:t>
            </a:r>
          </a:p>
        </p:txBody>
      </p:sp>
    </p:spTree>
    <p:extLst>
      <p:ext uri="{BB962C8B-B14F-4D97-AF65-F5344CB8AC3E}">
        <p14:creationId xmlns:p14="http://schemas.microsoft.com/office/powerpoint/2010/main" val="35696938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Left-Right Arrow 11"/>
          <p:cNvSpPr/>
          <p:nvPr/>
        </p:nvSpPr>
        <p:spPr>
          <a:xfrm>
            <a:off x="5506404" y="3193334"/>
            <a:ext cx="1052404" cy="54365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nvGrpSpPr>
          <p:cNvPr id="24" name="Group 23"/>
          <p:cNvGrpSpPr/>
          <p:nvPr/>
        </p:nvGrpSpPr>
        <p:grpSpPr>
          <a:xfrm>
            <a:off x="1981170" y="2087691"/>
            <a:ext cx="3733831" cy="2941510"/>
            <a:chOff x="457169" y="2087690"/>
            <a:chExt cx="4461669" cy="3237941"/>
          </a:xfrm>
        </p:grpSpPr>
        <p:grpSp>
          <p:nvGrpSpPr>
            <p:cNvPr id="13" name="Group 17"/>
            <p:cNvGrpSpPr/>
            <p:nvPr/>
          </p:nvGrpSpPr>
          <p:grpSpPr>
            <a:xfrm>
              <a:off x="567531" y="2546186"/>
              <a:ext cx="4130937" cy="2362200"/>
              <a:chOff x="1219200" y="838200"/>
              <a:chExt cx="6705600" cy="3581400"/>
            </a:xfrm>
          </p:grpSpPr>
          <p:sp>
            <p:nvSpPr>
              <p:cNvPr id="14" name="Rectangle 13"/>
              <p:cNvSpPr/>
              <p:nvPr/>
            </p:nvSpPr>
            <p:spPr>
              <a:xfrm>
                <a:off x="3429000" y="838200"/>
                <a:ext cx="2514600" cy="152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Domination</a:t>
                </a:r>
              </a:p>
            </p:txBody>
          </p:sp>
          <p:sp>
            <p:nvSpPr>
              <p:cNvPr id="15" name="Rectangle 14"/>
              <p:cNvSpPr/>
              <p:nvPr/>
            </p:nvSpPr>
            <p:spPr>
              <a:xfrm>
                <a:off x="1219200" y="2819400"/>
                <a:ext cx="2438400" cy="16002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Social Segregation</a:t>
                </a:r>
              </a:p>
            </p:txBody>
          </p:sp>
          <p:sp>
            <p:nvSpPr>
              <p:cNvPr id="16" name="Rectangle 15"/>
              <p:cNvSpPr/>
              <p:nvPr/>
            </p:nvSpPr>
            <p:spPr>
              <a:xfrm>
                <a:off x="5410200" y="2819400"/>
                <a:ext cx="2514600" cy="16002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Ascription &amp; Inheritance  &amp; Difference</a:t>
                </a:r>
              </a:p>
            </p:txBody>
          </p:sp>
          <p:sp>
            <p:nvSpPr>
              <p:cNvPr id="17" name="Left-Up Arrow 16"/>
              <p:cNvSpPr/>
              <p:nvPr/>
            </p:nvSpPr>
            <p:spPr>
              <a:xfrm rot="10800000">
                <a:off x="2057400" y="1447800"/>
                <a:ext cx="1524000" cy="1447800"/>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8" name="Left-Up Arrow 17"/>
              <p:cNvSpPr/>
              <p:nvPr/>
            </p:nvSpPr>
            <p:spPr>
              <a:xfrm rot="16200000">
                <a:off x="5753100" y="1485900"/>
                <a:ext cx="1524000" cy="1447800"/>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9" name="Left-Right Arrow 18"/>
              <p:cNvSpPr/>
              <p:nvPr/>
            </p:nvSpPr>
            <p:spPr>
              <a:xfrm>
                <a:off x="3657600" y="3352800"/>
                <a:ext cx="1752600" cy="685800"/>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grpSp>
        <p:sp>
          <p:nvSpPr>
            <p:cNvPr id="21" name="Rectangle 20"/>
            <p:cNvSpPr/>
            <p:nvPr/>
          </p:nvSpPr>
          <p:spPr>
            <a:xfrm>
              <a:off x="457169" y="2087690"/>
              <a:ext cx="4461669" cy="3237941"/>
            </a:xfrm>
            <a:prstGeom prst="rect">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TextBox 24"/>
          <p:cNvSpPr txBox="1"/>
          <p:nvPr/>
        </p:nvSpPr>
        <p:spPr>
          <a:xfrm>
            <a:off x="1847178" y="1287510"/>
            <a:ext cx="4143442" cy="523220"/>
          </a:xfrm>
          <a:prstGeom prst="rect">
            <a:avLst/>
          </a:prstGeom>
          <a:noFill/>
        </p:spPr>
        <p:txBody>
          <a:bodyPr wrap="none" rtlCol="0">
            <a:spAutoFit/>
          </a:bodyPr>
          <a:lstStyle/>
          <a:p>
            <a:r>
              <a:rPr lang="en-US" sz="2800" dirty="0">
                <a:solidFill>
                  <a:schemeClr val="accent1"/>
                </a:solidFill>
              </a:rPr>
              <a:t>External Ethnic Dimensions</a:t>
            </a:r>
          </a:p>
        </p:txBody>
      </p:sp>
      <p:sp>
        <p:nvSpPr>
          <p:cNvPr id="26" name="TextBox 25"/>
          <p:cNvSpPr txBox="1"/>
          <p:nvPr/>
        </p:nvSpPr>
        <p:spPr>
          <a:xfrm>
            <a:off x="6198459" y="1295400"/>
            <a:ext cx="4087786" cy="523220"/>
          </a:xfrm>
          <a:prstGeom prst="rect">
            <a:avLst/>
          </a:prstGeom>
          <a:noFill/>
        </p:spPr>
        <p:txBody>
          <a:bodyPr wrap="none" rtlCol="0">
            <a:spAutoFit/>
          </a:bodyPr>
          <a:lstStyle/>
          <a:p>
            <a:r>
              <a:rPr lang="en-US" sz="2800" dirty="0">
                <a:solidFill>
                  <a:schemeClr val="accent1"/>
                </a:solidFill>
              </a:rPr>
              <a:t>Internal Ethnic Dimensions</a:t>
            </a:r>
          </a:p>
        </p:txBody>
      </p:sp>
      <p:sp>
        <p:nvSpPr>
          <p:cNvPr id="27" name="Rectangle 26"/>
          <p:cNvSpPr/>
          <p:nvPr/>
        </p:nvSpPr>
        <p:spPr>
          <a:xfrm>
            <a:off x="6346794" y="2087691"/>
            <a:ext cx="3733831" cy="2941510"/>
          </a:xfrm>
          <a:prstGeom prst="rect">
            <a:avLst/>
          </a:pr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629285" y="2412896"/>
            <a:ext cx="1296395" cy="913167"/>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Group Identity</a:t>
            </a:r>
          </a:p>
        </p:txBody>
      </p:sp>
      <p:sp>
        <p:nvSpPr>
          <p:cNvPr id="29" name="Rectangle 28"/>
          <p:cNvSpPr/>
          <p:nvPr/>
        </p:nvSpPr>
        <p:spPr>
          <a:xfrm>
            <a:off x="6490028" y="3600013"/>
            <a:ext cx="152886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Group Consciousness</a:t>
            </a:r>
          </a:p>
        </p:txBody>
      </p:sp>
      <p:sp>
        <p:nvSpPr>
          <p:cNvPr id="30" name="Rectangle 29"/>
          <p:cNvSpPr/>
          <p:nvPr/>
        </p:nvSpPr>
        <p:spPr>
          <a:xfrm>
            <a:off x="8650687" y="3600013"/>
            <a:ext cx="1296395" cy="958825"/>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Group Organization</a:t>
            </a:r>
          </a:p>
        </p:txBody>
      </p:sp>
      <p:sp>
        <p:nvSpPr>
          <p:cNvPr id="31" name="Left-Up Arrow 30"/>
          <p:cNvSpPr/>
          <p:nvPr/>
        </p:nvSpPr>
        <p:spPr>
          <a:xfrm rot="10800000">
            <a:off x="6922159" y="2778162"/>
            <a:ext cx="785694" cy="867508"/>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2" name="Left-Up Arrow 31"/>
          <p:cNvSpPr/>
          <p:nvPr/>
        </p:nvSpPr>
        <p:spPr>
          <a:xfrm rot="16200000">
            <a:off x="8763731" y="2861542"/>
            <a:ext cx="913167" cy="746409"/>
          </a:xfrm>
          <a:prstGeom prst="leftUp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3" name="Left-Right Arrow 32"/>
          <p:cNvSpPr/>
          <p:nvPr/>
        </p:nvSpPr>
        <p:spPr>
          <a:xfrm>
            <a:off x="8018892" y="3919621"/>
            <a:ext cx="631794" cy="410925"/>
          </a:xfrm>
          <a:prstGeom prst="leftRight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2" name="Title 1"/>
          <p:cNvSpPr>
            <a:spLocks noGrp="1"/>
          </p:cNvSpPr>
          <p:nvPr>
            <p:ph type="title"/>
          </p:nvPr>
        </p:nvSpPr>
        <p:spPr/>
        <p:txBody>
          <a:bodyPr>
            <a:normAutofit/>
          </a:bodyPr>
          <a:lstStyle/>
          <a:p>
            <a:r>
              <a:rPr lang="en-US" sz="2800" dirty="0"/>
              <a:t>Social movements are central to the construction of race/ethnicity</a:t>
            </a:r>
          </a:p>
        </p:txBody>
      </p:sp>
      <p:sp>
        <p:nvSpPr>
          <p:cNvPr id="22" name="Rectangle 21"/>
          <p:cNvSpPr/>
          <p:nvPr/>
        </p:nvSpPr>
        <p:spPr>
          <a:xfrm>
            <a:off x="1854951" y="5438073"/>
            <a:ext cx="8439067" cy="702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Social Movements</a:t>
            </a:r>
          </a:p>
        </p:txBody>
      </p:sp>
      <p:sp>
        <p:nvSpPr>
          <p:cNvPr id="35" name="Right Arrow 34"/>
          <p:cNvSpPr/>
          <p:nvPr/>
        </p:nvSpPr>
        <p:spPr>
          <a:xfrm rot="5400000">
            <a:off x="7626846" y="4805012"/>
            <a:ext cx="756699" cy="509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ight Arrow 35"/>
          <p:cNvSpPr/>
          <p:nvPr/>
        </p:nvSpPr>
        <p:spPr>
          <a:xfrm rot="16200000">
            <a:off x="8339883" y="4764412"/>
            <a:ext cx="662172" cy="509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ight Arrow 36"/>
          <p:cNvSpPr/>
          <p:nvPr/>
        </p:nvSpPr>
        <p:spPr>
          <a:xfrm rot="5400000">
            <a:off x="2990191" y="4774487"/>
            <a:ext cx="756699" cy="509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ight Arrow 37"/>
          <p:cNvSpPr/>
          <p:nvPr/>
        </p:nvSpPr>
        <p:spPr>
          <a:xfrm rot="16200000">
            <a:off x="3703228" y="4733887"/>
            <a:ext cx="662172" cy="5094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13676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p:cNvGrpSpPr/>
          <p:nvPr/>
        </p:nvGrpSpPr>
        <p:grpSpPr>
          <a:xfrm>
            <a:off x="228103" y="1128119"/>
            <a:ext cx="11386278" cy="4981133"/>
            <a:chOff x="352477" y="579479"/>
            <a:chExt cx="7724723" cy="5376568"/>
          </a:xfrm>
        </p:grpSpPr>
        <p:sp>
          <p:nvSpPr>
            <p:cNvPr id="25" name="Rectangle 24"/>
            <p:cNvSpPr/>
            <p:nvPr/>
          </p:nvSpPr>
          <p:spPr>
            <a:xfrm>
              <a:off x="352477" y="3713824"/>
              <a:ext cx="1408973" cy="7228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algn="ctr"/>
              <a:r>
                <a:rPr lang="en-US" sz="2000" dirty="0">
                  <a:solidFill>
                    <a:schemeClr val="tx1"/>
                  </a:solidFill>
                </a:rPr>
                <a:t>Majorities and Minorities</a:t>
              </a:r>
            </a:p>
          </p:txBody>
        </p:sp>
        <p:sp>
          <p:nvSpPr>
            <p:cNvPr id="26" name="Rectangle 25"/>
            <p:cNvSpPr/>
            <p:nvPr/>
          </p:nvSpPr>
          <p:spPr>
            <a:xfrm>
              <a:off x="1491224" y="5146691"/>
              <a:ext cx="1678852" cy="8093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2000" dirty="0">
                  <a:solidFill>
                    <a:schemeClr val="tx1"/>
                  </a:solidFill>
                </a:rPr>
                <a:t>Structures of Domination</a:t>
              </a:r>
            </a:p>
          </p:txBody>
        </p:sp>
        <p:grpSp>
          <p:nvGrpSpPr>
            <p:cNvPr id="27" name="Group 26"/>
            <p:cNvGrpSpPr/>
            <p:nvPr/>
          </p:nvGrpSpPr>
          <p:grpSpPr>
            <a:xfrm>
              <a:off x="1056964" y="579479"/>
              <a:ext cx="7020236" cy="5309327"/>
              <a:chOff x="1056964" y="579479"/>
              <a:chExt cx="7020236" cy="5309327"/>
            </a:xfrm>
          </p:grpSpPr>
          <p:sp>
            <p:nvSpPr>
              <p:cNvPr id="28" name="Rectangle 27"/>
              <p:cNvSpPr/>
              <p:nvPr/>
            </p:nvSpPr>
            <p:spPr>
              <a:xfrm>
                <a:off x="1224867" y="579479"/>
                <a:ext cx="6852333" cy="7228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2000" dirty="0">
                    <a:solidFill>
                      <a:schemeClr val="tx1"/>
                    </a:solidFill>
                  </a:rPr>
                  <a:t>Political Conflict, Migration &amp; State Formation: Conquest, Colonialism, Immigration</a:t>
                </a:r>
              </a:p>
            </p:txBody>
          </p:sp>
          <p:sp>
            <p:nvSpPr>
              <p:cNvPr id="29" name="Rectangle 28"/>
              <p:cNvSpPr/>
              <p:nvPr/>
            </p:nvSpPr>
            <p:spPr>
              <a:xfrm>
                <a:off x="1224867" y="2062621"/>
                <a:ext cx="2480749" cy="7228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2000" dirty="0">
                    <a:solidFill>
                      <a:schemeClr val="tx1"/>
                    </a:solidFill>
                  </a:rPr>
                  <a:t>Ethnic Character of States</a:t>
                </a:r>
              </a:p>
            </p:txBody>
          </p:sp>
          <p:sp>
            <p:nvSpPr>
              <p:cNvPr id="30" name="Rectangle 29"/>
              <p:cNvSpPr/>
              <p:nvPr/>
            </p:nvSpPr>
            <p:spPr>
              <a:xfrm>
                <a:off x="3571577" y="3493682"/>
                <a:ext cx="1408973" cy="1362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2000" dirty="0">
                    <a:solidFill>
                      <a:schemeClr val="tx1"/>
                    </a:solidFill>
                  </a:rPr>
                  <a:t>Network effects: Interests &amp; Influence</a:t>
                </a:r>
              </a:p>
            </p:txBody>
          </p:sp>
          <p:sp>
            <p:nvSpPr>
              <p:cNvPr id="31" name="Rectangle 30"/>
              <p:cNvSpPr/>
              <p:nvPr/>
            </p:nvSpPr>
            <p:spPr>
              <a:xfrm>
                <a:off x="6087235" y="5146691"/>
                <a:ext cx="1813181" cy="7421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algn="ctr"/>
                <a:r>
                  <a:rPr lang="en-US" sz="2000" dirty="0">
                    <a:solidFill>
                      <a:schemeClr val="tx1"/>
                    </a:solidFill>
                  </a:rPr>
                  <a:t>Ethnicity networks &amp; </a:t>
                </a:r>
                <a:r>
                  <a:rPr lang="en-US" sz="2000" dirty="0" err="1">
                    <a:solidFill>
                      <a:schemeClr val="tx1"/>
                    </a:solidFill>
                  </a:rPr>
                  <a:t>intergenerationality</a:t>
                </a:r>
                <a:r>
                  <a:rPr lang="en-US" sz="2000" dirty="0">
                    <a:solidFill>
                      <a:schemeClr val="tx1"/>
                    </a:solidFill>
                  </a:rPr>
                  <a:t> </a:t>
                </a:r>
              </a:p>
            </p:txBody>
          </p:sp>
          <p:sp>
            <p:nvSpPr>
              <p:cNvPr id="32" name="Rectangle 31"/>
              <p:cNvSpPr/>
              <p:nvPr/>
            </p:nvSpPr>
            <p:spPr>
              <a:xfrm>
                <a:off x="5891408" y="1898736"/>
                <a:ext cx="2185792" cy="10371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lnSpcReduction="10000"/>
              </a:bodyPr>
              <a:lstStyle/>
              <a:p>
                <a:pPr algn="ctr"/>
                <a:r>
                  <a:rPr lang="en-US" sz="2000" dirty="0">
                    <a:solidFill>
                      <a:schemeClr val="tx1"/>
                    </a:solidFill>
                  </a:rPr>
                  <a:t>Social Movements &amp; Group Making and the Social Construction of Ethnicity</a:t>
                </a:r>
              </a:p>
            </p:txBody>
          </p:sp>
          <p:cxnSp>
            <p:nvCxnSpPr>
              <p:cNvPr id="33" name="Straight Arrow Connector 32"/>
              <p:cNvCxnSpPr>
                <a:stCxn id="28" idx="2"/>
                <a:endCxn id="32" idx="0"/>
              </p:cNvCxnSpPr>
              <p:nvPr/>
            </p:nvCxnSpPr>
            <p:spPr>
              <a:xfrm>
                <a:off x="4651034" y="1302335"/>
                <a:ext cx="2333271" cy="596401"/>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30" idx="0"/>
                <a:endCxn id="29" idx="2"/>
              </p:cNvCxnSpPr>
              <p:nvPr/>
            </p:nvCxnSpPr>
            <p:spPr>
              <a:xfrm flipH="1" flipV="1">
                <a:off x="2465242" y="2785477"/>
                <a:ext cx="1810822" cy="708205"/>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9" idx="2"/>
                <a:endCxn id="25" idx="0"/>
              </p:cNvCxnSpPr>
              <p:nvPr/>
            </p:nvCxnSpPr>
            <p:spPr>
              <a:xfrm flipH="1">
                <a:off x="1056964" y="2785477"/>
                <a:ext cx="1408278" cy="928347"/>
              </a:xfrm>
              <a:prstGeom prst="straightConnector1">
                <a:avLst/>
              </a:prstGeom>
              <a:ln w="571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5" idx="2"/>
                <a:endCxn id="26" idx="0"/>
              </p:cNvCxnSpPr>
              <p:nvPr/>
            </p:nvCxnSpPr>
            <p:spPr>
              <a:xfrm>
                <a:off x="1056964" y="4436680"/>
                <a:ext cx="1273687" cy="710011"/>
              </a:xfrm>
              <a:prstGeom prst="straightConnector1">
                <a:avLst/>
              </a:prstGeom>
              <a:ln w="34925">
                <a:solidFill>
                  <a:schemeClr val="tx1"/>
                </a:solidFill>
                <a:headEnd type="non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8" idx="2"/>
                <a:endCxn id="29" idx="0"/>
              </p:cNvCxnSpPr>
              <p:nvPr/>
            </p:nvCxnSpPr>
            <p:spPr>
              <a:xfrm flipH="1">
                <a:off x="2465242" y="1302335"/>
                <a:ext cx="2185792" cy="760286"/>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32" idx="2"/>
                <a:endCxn id="44" idx="0"/>
              </p:cNvCxnSpPr>
              <p:nvPr/>
            </p:nvCxnSpPr>
            <p:spPr>
              <a:xfrm>
                <a:off x="6984305" y="2935878"/>
                <a:ext cx="9172" cy="793922"/>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30" idx="3"/>
                <a:endCxn id="31" idx="1"/>
              </p:cNvCxnSpPr>
              <p:nvPr/>
            </p:nvCxnSpPr>
            <p:spPr>
              <a:xfrm>
                <a:off x="4980550" y="4174794"/>
                <a:ext cx="1106685" cy="1342955"/>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29" idx="3"/>
                <a:endCxn id="32" idx="1"/>
              </p:cNvCxnSpPr>
              <p:nvPr/>
            </p:nvCxnSpPr>
            <p:spPr>
              <a:xfrm flipV="1">
                <a:off x="3705616" y="2417307"/>
                <a:ext cx="2185792" cy="6742"/>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9" idx="2"/>
                <a:endCxn id="26" idx="0"/>
              </p:cNvCxnSpPr>
              <p:nvPr/>
            </p:nvCxnSpPr>
            <p:spPr>
              <a:xfrm flipH="1">
                <a:off x="2330651" y="2785477"/>
                <a:ext cx="134591" cy="2361214"/>
              </a:xfrm>
              <a:prstGeom prst="straightConnector1">
                <a:avLst/>
              </a:prstGeom>
              <a:ln w="571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26" idx="3"/>
                <a:endCxn id="30" idx="2"/>
              </p:cNvCxnSpPr>
              <p:nvPr/>
            </p:nvCxnSpPr>
            <p:spPr>
              <a:xfrm flipV="1">
                <a:off x="3170077" y="4855906"/>
                <a:ext cx="1105987" cy="695463"/>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0" idx="0"/>
                <a:endCxn id="32" idx="2"/>
              </p:cNvCxnSpPr>
              <p:nvPr/>
            </p:nvCxnSpPr>
            <p:spPr>
              <a:xfrm flipV="1">
                <a:off x="4276064" y="2935878"/>
                <a:ext cx="2708240" cy="557804"/>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6086537" y="3729800"/>
                <a:ext cx="1813879" cy="86402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en-US" sz="2000" dirty="0">
                    <a:solidFill>
                      <a:schemeClr val="tx1"/>
                    </a:solidFill>
                  </a:rPr>
                  <a:t>Identities and consciousness</a:t>
                </a:r>
              </a:p>
            </p:txBody>
          </p:sp>
          <p:cxnSp>
            <p:nvCxnSpPr>
              <p:cNvPr id="45" name="Straight Arrow Connector 44"/>
              <p:cNvCxnSpPr>
                <a:stCxn id="30" idx="3"/>
                <a:endCxn id="44" idx="1"/>
              </p:cNvCxnSpPr>
              <p:nvPr/>
            </p:nvCxnSpPr>
            <p:spPr>
              <a:xfrm flipV="1">
                <a:off x="4980550" y="4161811"/>
                <a:ext cx="1105987" cy="12984"/>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4" idx="2"/>
                <a:endCxn id="31" idx="0"/>
              </p:cNvCxnSpPr>
              <p:nvPr/>
            </p:nvCxnSpPr>
            <p:spPr>
              <a:xfrm>
                <a:off x="6993476" y="4593820"/>
                <a:ext cx="349" cy="552870"/>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grpSp>
      </p:grpSp>
      <p:sp>
        <p:nvSpPr>
          <p:cNvPr id="52" name="Title 51"/>
          <p:cNvSpPr>
            <a:spLocks noGrp="1"/>
          </p:cNvSpPr>
          <p:nvPr>
            <p:ph type="title"/>
          </p:nvPr>
        </p:nvSpPr>
        <p:spPr>
          <a:xfrm>
            <a:off x="525780" y="365126"/>
            <a:ext cx="10828020" cy="612594"/>
          </a:xfrm>
        </p:spPr>
        <p:txBody>
          <a:bodyPr>
            <a:normAutofit fontScale="90000"/>
          </a:bodyPr>
          <a:lstStyle/>
          <a:p>
            <a:r>
              <a:rPr lang="en-US" dirty="0"/>
              <a:t>Theoretical connections</a:t>
            </a:r>
          </a:p>
        </p:txBody>
      </p:sp>
      <p:cxnSp>
        <p:nvCxnSpPr>
          <p:cNvPr id="47" name="Straight Arrow Connector 46"/>
          <p:cNvCxnSpPr>
            <a:stCxn id="26" idx="3"/>
            <a:endCxn id="31" idx="1"/>
          </p:cNvCxnSpPr>
          <p:nvPr/>
        </p:nvCxnSpPr>
        <p:spPr>
          <a:xfrm flipV="1">
            <a:off x="4381258" y="5703189"/>
            <a:ext cx="4299905" cy="31148"/>
          </a:xfrm>
          <a:prstGeom prst="straightConnector1">
            <a:avLst/>
          </a:prstGeom>
          <a:ln w="34925">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6522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dirty="0"/>
              <a:t>Ethnic typology of movements</a:t>
            </a:r>
          </a:p>
        </p:txBody>
      </p:sp>
      <p:sp>
        <p:nvSpPr>
          <p:cNvPr id="2" name="Subtitle 1"/>
          <p:cNvSpPr>
            <a:spLocks noGrp="1"/>
          </p:cNvSpPr>
          <p:nvPr>
            <p:ph type="subTitle" idx="1"/>
          </p:nvPr>
        </p:nvSpPr>
        <p:spPr/>
        <p:txBody>
          <a:bodyPr/>
          <a:lstStyle/>
          <a:p>
            <a:r>
              <a:rPr lang="en-US" dirty="0"/>
              <a:t>Majority Vs Minority Movements</a:t>
            </a:r>
          </a:p>
        </p:txBody>
      </p:sp>
    </p:spTree>
    <p:extLst>
      <p:ext uri="{BB962C8B-B14F-4D97-AF65-F5344CB8AC3E}">
        <p14:creationId xmlns:p14="http://schemas.microsoft.com/office/powerpoint/2010/main" val="1918133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93" name="Group 1292"/>
          <p:cNvGrpSpPr/>
          <p:nvPr/>
        </p:nvGrpSpPr>
        <p:grpSpPr>
          <a:xfrm>
            <a:off x="1297046" y="1566945"/>
            <a:ext cx="9911727" cy="4950778"/>
            <a:chOff x="2122956" y="1907222"/>
            <a:chExt cx="8316444" cy="4950778"/>
          </a:xfrm>
        </p:grpSpPr>
        <p:grpSp>
          <p:nvGrpSpPr>
            <p:cNvPr id="2" name="Group 1"/>
            <p:cNvGrpSpPr/>
            <p:nvPr/>
          </p:nvGrpSpPr>
          <p:grpSpPr>
            <a:xfrm>
              <a:off x="3473225" y="1930008"/>
              <a:ext cx="647299" cy="548239"/>
              <a:chOff x="855846" y="594761"/>
              <a:chExt cx="2954154" cy="2822206"/>
            </a:xfrm>
          </p:grpSpPr>
          <p:grpSp>
            <p:nvGrpSpPr>
              <p:cNvPr id="3" name="Group 2"/>
              <p:cNvGrpSpPr/>
              <p:nvPr/>
            </p:nvGrpSpPr>
            <p:grpSpPr>
              <a:xfrm>
                <a:off x="2209800" y="594761"/>
                <a:ext cx="1600200" cy="2772878"/>
                <a:chOff x="3505200" y="1524000"/>
                <a:chExt cx="1600200" cy="2772878"/>
              </a:xfrm>
            </p:grpSpPr>
            <p:sp>
              <p:nvSpPr>
                <p:cNvPr id="12" name="Smiley Face 1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p:cNvCxnSpPr>
                  <a:stCxn id="1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p:cNvGrpSpPr/>
              <p:nvPr/>
            </p:nvGrpSpPr>
            <p:grpSpPr>
              <a:xfrm>
                <a:off x="855846" y="826167"/>
                <a:ext cx="1600200" cy="2590800"/>
                <a:chOff x="1295400" y="1676400"/>
                <a:chExt cx="1600200" cy="2590800"/>
              </a:xfrm>
            </p:grpSpPr>
            <p:sp>
              <p:nvSpPr>
                <p:cNvPr id="5" name="Smiley Face 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Isosceles Triangle 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5" idx="4"/>
                  <a:endCxn id="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9" name="Group 18"/>
            <p:cNvGrpSpPr/>
            <p:nvPr/>
          </p:nvGrpSpPr>
          <p:grpSpPr>
            <a:xfrm>
              <a:off x="2268581" y="1907222"/>
              <a:ext cx="647299" cy="548239"/>
              <a:chOff x="855846" y="594761"/>
              <a:chExt cx="2954154" cy="2822206"/>
            </a:xfrm>
          </p:grpSpPr>
          <p:grpSp>
            <p:nvGrpSpPr>
              <p:cNvPr id="20" name="Group 19"/>
              <p:cNvGrpSpPr/>
              <p:nvPr/>
            </p:nvGrpSpPr>
            <p:grpSpPr>
              <a:xfrm>
                <a:off x="2209800" y="594761"/>
                <a:ext cx="1600200" cy="2772878"/>
                <a:chOff x="3505200" y="1524000"/>
                <a:chExt cx="1600200" cy="2772878"/>
              </a:xfrm>
            </p:grpSpPr>
            <p:sp>
              <p:nvSpPr>
                <p:cNvPr id="29" name="Smiley Face 28"/>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p:cNvCxnSpPr>
                  <a:stCxn id="29"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ounded Rectangle 34"/>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855846" y="826167"/>
                <a:ext cx="1600200" cy="2590800"/>
                <a:chOff x="1295400" y="1676400"/>
                <a:chExt cx="1600200" cy="2590800"/>
              </a:xfrm>
            </p:grpSpPr>
            <p:sp>
              <p:nvSpPr>
                <p:cNvPr id="22" name="Smiley Face 21"/>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a:stCxn id="22" idx="4"/>
                  <a:endCxn id="23"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23"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23"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6" name="Group 35"/>
            <p:cNvGrpSpPr/>
            <p:nvPr/>
          </p:nvGrpSpPr>
          <p:grpSpPr>
            <a:xfrm>
              <a:off x="2824049" y="1958249"/>
              <a:ext cx="647299" cy="548239"/>
              <a:chOff x="855846" y="594761"/>
              <a:chExt cx="2954154" cy="2822206"/>
            </a:xfrm>
          </p:grpSpPr>
          <p:grpSp>
            <p:nvGrpSpPr>
              <p:cNvPr id="37" name="Group 36"/>
              <p:cNvGrpSpPr/>
              <p:nvPr/>
            </p:nvGrpSpPr>
            <p:grpSpPr>
              <a:xfrm>
                <a:off x="2209800" y="594761"/>
                <a:ext cx="1600200" cy="2772878"/>
                <a:chOff x="3505200" y="1524000"/>
                <a:chExt cx="1600200" cy="2772878"/>
              </a:xfrm>
            </p:grpSpPr>
            <p:sp>
              <p:nvSpPr>
                <p:cNvPr id="46" name="Smiley Face 4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p:cNvCxnSpPr>
                  <a:stCxn id="4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ounded Rectangle 5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855846" y="826167"/>
                <a:ext cx="1600200" cy="2590800"/>
                <a:chOff x="1295400" y="1676400"/>
                <a:chExt cx="1600200" cy="2590800"/>
              </a:xfrm>
            </p:grpSpPr>
            <p:sp>
              <p:nvSpPr>
                <p:cNvPr id="39" name="Smiley Face 3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Isosceles Triangle 3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p:cNvCxnSpPr>
                  <a:stCxn id="39" idx="4"/>
                  <a:endCxn id="4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4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4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3" name="Group 52"/>
            <p:cNvGrpSpPr/>
            <p:nvPr/>
          </p:nvGrpSpPr>
          <p:grpSpPr>
            <a:xfrm>
              <a:off x="2372309" y="5245305"/>
              <a:ext cx="1925178" cy="575686"/>
              <a:chOff x="855846" y="594761"/>
              <a:chExt cx="1925178" cy="575686"/>
            </a:xfrm>
          </p:grpSpPr>
          <p:grpSp>
            <p:nvGrpSpPr>
              <p:cNvPr id="54" name="Group 53"/>
              <p:cNvGrpSpPr/>
              <p:nvPr/>
            </p:nvGrpSpPr>
            <p:grpSpPr>
              <a:xfrm>
                <a:off x="855846" y="594761"/>
                <a:ext cx="647299" cy="548239"/>
                <a:chOff x="855846" y="594761"/>
                <a:chExt cx="2954154" cy="2822206"/>
              </a:xfrm>
            </p:grpSpPr>
            <p:grpSp>
              <p:nvGrpSpPr>
                <p:cNvPr id="89" name="Group 88"/>
                <p:cNvGrpSpPr/>
                <p:nvPr/>
              </p:nvGrpSpPr>
              <p:grpSpPr>
                <a:xfrm>
                  <a:off x="2209800" y="594761"/>
                  <a:ext cx="1600200" cy="2772878"/>
                  <a:chOff x="3505200" y="1524000"/>
                  <a:chExt cx="1600200" cy="2772878"/>
                </a:xfrm>
              </p:grpSpPr>
              <p:sp>
                <p:nvSpPr>
                  <p:cNvPr id="98" name="Smiley Face 9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p:cNvCxnSpPr>
                    <a:stCxn id="9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Rectangle 10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ounded Rectangle 10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 name="Group 89"/>
                <p:cNvGrpSpPr/>
                <p:nvPr/>
              </p:nvGrpSpPr>
              <p:grpSpPr>
                <a:xfrm>
                  <a:off x="855846" y="826167"/>
                  <a:ext cx="1600200" cy="2590800"/>
                  <a:chOff x="1295400" y="1676400"/>
                  <a:chExt cx="1600200" cy="2590800"/>
                </a:xfrm>
              </p:grpSpPr>
              <p:sp>
                <p:nvSpPr>
                  <p:cNvPr id="91" name="Smiley Face 9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Isosceles Triangle 9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p:cNvCxnSpPr>
                    <a:stCxn id="91" idx="4"/>
                    <a:endCxn id="9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a:stCxn id="9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a:stCxn id="9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5" name="Group 54"/>
              <p:cNvGrpSpPr/>
              <p:nvPr/>
            </p:nvGrpSpPr>
            <p:grpSpPr>
              <a:xfrm>
                <a:off x="2133725" y="622208"/>
                <a:ext cx="647299" cy="548239"/>
                <a:chOff x="855846" y="594761"/>
                <a:chExt cx="2954154" cy="2822206"/>
              </a:xfrm>
            </p:grpSpPr>
            <p:grpSp>
              <p:nvGrpSpPr>
                <p:cNvPr id="73" name="Group 72"/>
                <p:cNvGrpSpPr/>
                <p:nvPr/>
              </p:nvGrpSpPr>
              <p:grpSpPr>
                <a:xfrm>
                  <a:off x="2209800" y="594761"/>
                  <a:ext cx="1600200" cy="2772878"/>
                  <a:chOff x="3505200" y="1524000"/>
                  <a:chExt cx="1600200" cy="2772878"/>
                </a:xfrm>
              </p:grpSpPr>
              <p:sp>
                <p:nvSpPr>
                  <p:cNvPr id="82" name="Smiley Face 8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p:cNvCxnSpPr>
                    <a:stCxn id="8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Rectangle 8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ounded Rectangle 8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p:cNvGrpSpPr/>
                <p:nvPr/>
              </p:nvGrpSpPr>
              <p:grpSpPr>
                <a:xfrm>
                  <a:off x="855846" y="826167"/>
                  <a:ext cx="1600200" cy="2590800"/>
                  <a:chOff x="1295400" y="1676400"/>
                  <a:chExt cx="1600200" cy="2590800"/>
                </a:xfrm>
              </p:grpSpPr>
              <p:sp>
                <p:nvSpPr>
                  <p:cNvPr id="75" name="Smiley Face 7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Isosceles Triangle 7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p:cNvCxnSpPr>
                    <a:stCxn id="75" idx="4"/>
                    <a:endCxn id="7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a:stCxn id="7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a:stCxn id="7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6" name="Group 55"/>
              <p:cNvGrpSpPr/>
              <p:nvPr/>
            </p:nvGrpSpPr>
            <p:grpSpPr>
              <a:xfrm>
                <a:off x="1477142" y="598944"/>
                <a:ext cx="647299" cy="548239"/>
                <a:chOff x="855846" y="594761"/>
                <a:chExt cx="2954154" cy="2822206"/>
              </a:xfrm>
            </p:grpSpPr>
            <p:grpSp>
              <p:nvGrpSpPr>
                <p:cNvPr id="57" name="Group 56"/>
                <p:cNvGrpSpPr/>
                <p:nvPr/>
              </p:nvGrpSpPr>
              <p:grpSpPr>
                <a:xfrm>
                  <a:off x="2209800" y="594761"/>
                  <a:ext cx="1600200" cy="2772878"/>
                  <a:chOff x="3505200" y="1524000"/>
                  <a:chExt cx="1600200" cy="2772878"/>
                </a:xfrm>
              </p:grpSpPr>
              <p:sp>
                <p:nvSpPr>
                  <p:cNvPr id="66" name="Smiley Face 6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Connector 66"/>
                  <p:cNvCxnSpPr>
                    <a:stCxn id="6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ounded Rectangle 7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8" name="Group 57"/>
                <p:cNvGrpSpPr/>
                <p:nvPr/>
              </p:nvGrpSpPr>
              <p:grpSpPr>
                <a:xfrm>
                  <a:off x="855846" y="826167"/>
                  <a:ext cx="1600200" cy="2590800"/>
                  <a:chOff x="1295400" y="1676400"/>
                  <a:chExt cx="1600200" cy="2590800"/>
                </a:xfrm>
              </p:grpSpPr>
              <p:sp>
                <p:nvSpPr>
                  <p:cNvPr id="59" name="Smiley Face 5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Isosceles Triangle 5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p:cNvCxnSpPr>
                    <a:stCxn id="59" idx="4"/>
                    <a:endCxn id="6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6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a:stCxn id="6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05" name="Group 104"/>
            <p:cNvGrpSpPr/>
            <p:nvPr/>
          </p:nvGrpSpPr>
          <p:grpSpPr>
            <a:xfrm>
              <a:off x="2360050" y="3599549"/>
              <a:ext cx="1925178" cy="575686"/>
              <a:chOff x="855846" y="594761"/>
              <a:chExt cx="1925178" cy="575686"/>
            </a:xfrm>
          </p:grpSpPr>
          <p:grpSp>
            <p:nvGrpSpPr>
              <p:cNvPr id="106" name="Group 105"/>
              <p:cNvGrpSpPr/>
              <p:nvPr/>
            </p:nvGrpSpPr>
            <p:grpSpPr>
              <a:xfrm>
                <a:off x="855846" y="594761"/>
                <a:ext cx="647299" cy="548239"/>
                <a:chOff x="855846" y="594761"/>
                <a:chExt cx="2954154" cy="2822206"/>
              </a:xfrm>
            </p:grpSpPr>
            <p:grpSp>
              <p:nvGrpSpPr>
                <p:cNvPr id="141" name="Group 140"/>
                <p:cNvGrpSpPr/>
                <p:nvPr/>
              </p:nvGrpSpPr>
              <p:grpSpPr>
                <a:xfrm>
                  <a:off x="2209800" y="594761"/>
                  <a:ext cx="1600200" cy="2772878"/>
                  <a:chOff x="3505200" y="1524000"/>
                  <a:chExt cx="1600200" cy="2772878"/>
                </a:xfrm>
              </p:grpSpPr>
              <p:sp>
                <p:nvSpPr>
                  <p:cNvPr id="150" name="Smiley Face 14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1" name="Straight Connector 150"/>
                  <p:cNvCxnSpPr>
                    <a:stCxn id="15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Rectangle 15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Rounded Rectangle 15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p:cNvGrpSpPr/>
                <p:nvPr/>
              </p:nvGrpSpPr>
              <p:grpSpPr>
                <a:xfrm>
                  <a:off x="855846" y="826167"/>
                  <a:ext cx="1600200" cy="2590800"/>
                  <a:chOff x="1295400" y="1676400"/>
                  <a:chExt cx="1600200" cy="2590800"/>
                </a:xfrm>
              </p:grpSpPr>
              <p:sp>
                <p:nvSpPr>
                  <p:cNvPr id="143" name="Smiley Face 14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Isosceles Triangle 14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5" name="Straight Connector 144"/>
                  <p:cNvCxnSpPr>
                    <a:stCxn id="143" idx="4"/>
                    <a:endCxn id="14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a:stCxn id="14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a:stCxn id="14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7" name="Group 106"/>
              <p:cNvGrpSpPr/>
              <p:nvPr/>
            </p:nvGrpSpPr>
            <p:grpSpPr>
              <a:xfrm>
                <a:off x="2133725" y="622208"/>
                <a:ext cx="647299" cy="548239"/>
                <a:chOff x="855846" y="594761"/>
                <a:chExt cx="2954154" cy="2822206"/>
              </a:xfrm>
            </p:grpSpPr>
            <p:grpSp>
              <p:nvGrpSpPr>
                <p:cNvPr id="125" name="Group 124"/>
                <p:cNvGrpSpPr/>
                <p:nvPr/>
              </p:nvGrpSpPr>
              <p:grpSpPr>
                <a:xfrm>
                  <a:off x="2209800" y="594761"/>
                  <a:ext cx="1600200" cy="2772878"/>
                  <a:chOff x="3505200" y="1524000"/>
                  <a:chExt cx="1600200" cy="2772878"/>
                </a:xfrm>
              </p:grpSpPr>
              <p:sp>
                <p:nvSpPr>
                  <p:cNvPr id="134" name="Smiley Face 13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p:cNvCxnSpPr>
                    <a:stCxn id="13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Rectangle 13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ounded Rectangle 139"/>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p:cNvGrpSpPr/>
                <p:nvPr/>
              </p:nvGrpSpPr>
              <p:grpSpPr>
                <a:xfrm>
                  <a:off x="855846" y="826167"/>
                  <a:ext cx="1600200" cy="2590800"/>
                  <a:chOff x="1295400" y="1676400"/>
                  <a:chExt cx="1600200" cy="2590800"/>
                </a:xfrm>
              </p:grpSpPr>
              <p:sp>
                <p:nvSpPr>
                  <p:cNvPr id="127" name="Smiley Face 12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Isosceles Triangle 12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9" name="Straight Connector 128"/>
                  <p:cNvCxnSpPr>
                    <a:stCxn id="127" idx="4"/>
                    <a:endCxn id="12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a:stCxn id="12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a:stCxn id="12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8" name="Group 107"/>
              <p:cNvGrpSpPr/>
              <p:nvPr/>
            </p:nvGrpSpPr>
            <p:grpSpPr>
              <a:xfrm>
                <a:off x="1477142" y="598944"/>
                <a:ext cx="647299" cy="548239"/>
                <a:chOff x="855846" y="594761"/>
                <a:chExt cx="2954154" cy="2822206"/>
              </a:xfrm>
            </p:grpSpPr>
            <p:grpSp>
              <p:nvGrpSpPr>
                <p:cNvPr id="109" name="Group 108"/>
                <p:cNvGrpSpPr/>
                <p:nvPr/>
              </p:nvGrpSpPr>
              <p:grpSpPr>
                <a:xfrm>
                  <a:off x="2209800" y="594761"/>
                  <a:ext cx="1600200" cy="2772878"/>
                  <a:chOff x="3505200" y="1524000"/>
                  <a:chExt cx="1600200" cy="2772878"/>
                </a:xfrm>
              </p:grpSpPr>
              <p:sp>
                <p:nvSpPr>
                  <p:cNvPr id="118" name="Smiley Face 11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 name="Straight Connector 118"/>
                  <p:cNvCxnSpPr>
                    <a:stCxn id="11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Rectangle 12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ounded Rectangle 12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 name="Group 109"/>
                <p:cNvGrpSpPr/>
                <p:nvPr/>
              </p:nvGrpSpPr>
              <p:grpSpPr>
                <a:xfrm>
                  <a:off x="855846" y="826167"/>
                  <a:ext cx="1600200" cy="2590800"/>
                  <a:chOff x="1295400" y="1676400"/>
                  <a:chExt cx="1600200" cy="2590800"/>
                </a:xfrm>
              </p:grpSpPr>
              <p:sp>
                <p:nvSpPr>
                  <p:cNvPr id="111" name="Smiley Face 11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Isosceles Triangle 11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 name="Straight Connector 112"/>
                  <p:cNvCxnSpPr>
                    <a:stCxn id="111" idx="4"/>
                    <a:endCxn id="11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a:stCxn id="11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a:stCxn id="11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57" name="Group 156"/>
            <p:cNvGrpSpPr/>
            <p:nvPr/>
          </p:nvGrpSpPr>
          <p:grpSpPr>
            <a:xfrm>
              <a:off x="2348584" y="3029741"/>
              <a:ext cx="1925178" cy="575686"/>
              <a:chOff x="855846" y="594761"/>
              <a:chExt cx="1925178" cy="575686"/>
            </a:xfrm>
          </p:grpSpPr>
          <p:grpSp>
            <p:nvGrpSpPr>
              <p:cNvPr id="158" name="Group 157"/>
              <p:cNvGrpSpPr/>
              <p:nvPr/>
            </p:nvGrpSpPr>
            <p:grpSpPr>
              <a:xfrm>
                <a:off x="855846" y="594761"/>
                <a:ext cx="647299" cy="548239"/>
                <a:chOff x="855846" y="594761"/>
                <a:chExt cx="2954154" cy="2822206"/>
              </a:xfrm>
            </p:grpSpPr>
            <p:grpSp>
              <p:nvGrpSpPr>
                <p:cNvPr id="193" name="Group 192"/>
                <p:cNvGrpSpPr/>
                <p:nvPr/>
              </p:nvGrpSpPr>
              <p:grpSpPr>
                <a:xfrm>
                  <a:off x="2209800" y="594761"/>
                  <a:ext cx="1600200" cy="2772878"/>
                  <a:chOff x="3505200" y="1524000"/>
                  <a:chExt cx="1600200" cy="2772878"/>
                </a:xfrm>
              </p:grpSpPr>
              <p:sp>
                <p:nvSpPr>
                  <p:cNvPr id="202" name="Smiley Face 20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3" name="Straight Connector 202"/>
                  <p:cNvCxnSpPr>
                    <a:stCxn id="20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6" name="Rectangle 20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Rectangle 20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Rounded Rectangle 20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4" name="Group 193"/>
                <p:cNvGrpSpPr/>
                <p:nvPr/>
              </p:nvGrpSpPr>
              <p:grpSpPr>
                <a:xfrm>
                  <a:off x="855846" y="826167"/>
                  <a:ext cx="1600200" cy="2590800"/>
                  <a:chOff x="1295400" y="1676400"/>
                  <a:chExt cx="1600200" cy="2590800"/>
                </a:xfrm>
              </p:grpSpPr>
              <p:sp>
                <p:nvSpPr>
                  <p:cNvPr id="195" name="Smiley Face 19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Isosceles Triangle 19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7" name="Straight Connector 196"/>
                  <p:cNvCxnSpPr>
                    <a:stCxn id="195" idx="4"/>
                    <a:endCxn id="19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a:stCxn id="19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a:stCxn id="19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59" name="Group 158"/>
              <p:cNvGrpSpPr/>
              <p:nvPr/>
            </p:nvGrpSpPr>
            <p:grpSpPr>
              <a:xfrm>
                <a:off x="2133725" y="622208"/>
                <a:ext cx="647299" cy="548239"/>
                <a:chOff x="855846" y="594761"/>
                <a:chExt cx="2954154" cy="2822206"/>
              </a:xfrm>
            </p:grpSpPr>
            <p:grpSp>
              <p:nvGrpSpPr>
                <p:cNvPr id="177" name="Group 176"/>
                <p:cNvGrpSpPr/>
                <p:nvPr/>
              </p:nvGrpSpPr>
              <p:grpSpPr>
                <a:xfrm>
                  <a:off x="2209800" y="594761"/>
                  <a:ext cx="1600200" cy="2772878"/>
                  <a:chOff x="3505200" y="1524000"/>
                  <a:chExt cx="1600200" cy="2772878"/>
                </a:xfrm>
              </p:grpSpPr>
              <p:sp>
                <p:nvSpPr>
                  <p:cNvPr id="186" name="Smiley Face 18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7" name="Straight Connector 186"/>
                  <p:cNvCxnSpPr>
                    <a:stCxn id="18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0" name="Rectangle 18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Rectangle 19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Rounded Rectangle 19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8" name="Group 177"/>
                <p:cNvGrpSpPr/>
                <p:nvPr/>
              </p:nvGrpSpPr>
              <p:grpSpPr>
                <a:xfrm>
                  <a:off x="855846" y="826167"/>
                  <a:ext cx="1600200" cy="2590800"/>
                  <a:chOff x="1295400" y="1676400"/>
                  <a:chExt cx="1600200" cy="2590800"/>
                </a:xfrm>
              </p:grpSpPr>
              <p:sp>
                <p:nvSpPr>
                  <p:cNvPr id="179" name="Smiley Face 17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Isosceles Triangle 17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1" name="Straight Connector 180"/>
                  <p:cNvCxnSpPr>
                    <a:stCxn id="179" idx="4"/>
                    <a:endCxn id="18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a:stCxn id="18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a:stCxn id="18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60" name="Group 159"/>
              <p:cNvGrpSpPr/>
              <p:nvPr/>
            </p:nvGrpSpPr>
            <p:grpSpPr>
              <a:xfrm>
                <a:off x="1477142" y="598944"/>
                <a:ext cx="647299" cy="548239"/>
                <a:chOff x="855846" y="594761"/>
                <a:chExt cx="2954154" cy="2822206"/>
              </a:xfrm>
            </p:grpSpPr>
            <p:grpSp>
              <p:nvGrpSpPr>
                <p:cNvPr id="161" name="Group 160"/>
                <p:cNvGrpSpPr/>
                <p:nvPr/>
              </p:nvGrpSpPr>
              <p:grpSpPr>
                <a:xfrm>
                  <a:off x="2209800" y="594761"/>
                  <a:ext cx="1600200" cy="2772878"/>
                  <a:chOff x="3505200" y="1524000"/>
                  <a:chExt cx="1600200" cy="2772878"/>
                </a:xfrm>
              </p:grpSpPr>
              <p:sp>
                <p:nvSpPr>
                  <p:cNvPr id="170" name="Smiley Face 16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1" name="Straight Connector 170"/>
                  <p:cNvCxnSpPr>
                    <a:stCxn id="17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4" name="Rectangle 17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ectangle 17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Rounded Rectangle 17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2" name="Group 161"/>
                <p:cNvGrpSpPr/>
                <p:nvPr/>
              </p:nvGrpSpPr>
              <p:grpSpPr>
                <a:xfrm>
                  <a:off x="855846" y="826167"/>
                  <a:ext cx="1600200" cy="2590800"/>
                  <a:chOff x="1295400" y="1676400"/>
                  <a:chExt cx="1600200" cy="2590800"/>
                </a:xfrm>
              </p:grpSpPr>
              <p:sp>
                <p:nvSpPr>
                  <p:cNvPr id="163" name="Smiley Face 16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Isosceles Triangle 16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5" name="Straight Connector 164"/>
                  <p:cNvCxnSpPr>
                    <a:stCxn id="163" idx="4"/>
                    <a:endCxn id="16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6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a:stCxn id="16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209" name="Group 208"/>
            <p:cNvGrpSpPr/>
            <p:nvPr/>
          </p:nvGrpSpPr>
          <p:grpSpPr>
            <a:xfrm>
              <a:off x="2336697" y="4731715"/>
              <a:ext cx="1925178" cy="575686"/>
              <a:chOff x="855846" y="594761"/>
              <a:chExt cx="1925178" cy="575686"/>
            </a:xfrm>
          </p:grpSpPr>
          <p:grpSp>
            <p:nvGrpSpPr>
              <p:cNvPr id="210" name="Group 209"/>
              <p:cNvGrpSpPr/>
              <p:nvPr/>
            </p:nvGrpSpPr>
            <p:grpSpPr>
              <a:xfrm>
                <a:off x="855846" y="594761"/>
                <a:ext cx="647299" cy="548239"/>
                <a:chOff x="855846" y="594761"/>
                <a:chExt cx="2954154" cy="2822206"/>
              </a:xfrm>
            </p:grpSpPr>
            <p:grpSp>
              <p:nvGrpSpPr>
                <p:cNvPr id="245" name="Group 244"/>
                <p:cNvGrpSpPr/>
                <p:nvPr/>
              </p:nvGrpSpPr>
              <p:grpSpPr>
                <a:xfrm>
                  <a:off x="2209800" y="594761"/>
                  <a:ext cx="1600200" cy="2772878"/>
                  <a:chOff x="3505200" y="1524000"/>
                  <a:chExt cx="1600200" cy="2772878"/>
                </a:xfrm>
              </p:grpSpPr>
              <p:sp>
                <p:nvSpPr>
                  <p:cNvPr id="254" name="Smiley Face 25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5" name="Straight Connector 254"/>
                  <p:cNvCxnSpPr>
                    <a:stCxn id="25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6" name="Straight Connector 25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8" name="Rectangle 25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Rectangle 25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Rounded Rectangle 259"/>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6" name="Group 245"/>
                <p:cNvGrpSpPr/>
                <p:nvPr/>
              </p:nvGrpSpPr>
              <p:grpSpPr>
                <a:xfrm>
                  <a:off x="855846" y="826167"/>
                  <a:ext cx="1600200" cy="2590800"/>
                  <a:chOff x="1295400" y="1676400"/>
                  <a:chExt cx="1600200" cy="2590800"/>
                </a:xfrm>
              </p:grpSpPr>
              <p:sp>
                <p:nvSpPr>
                  <p:cNvPr id="247" name="Smiley Face 24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Isosceles Triangle 24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9" name="Straight Connector 248"/>
                  <p:cNvCxnSpPr>
                    <a:stCxn id="247" idx="4"/>
                    <a:endCxn id="24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a:stCxn id="24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a:stCxn id="24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11" name="Group 210"/>
              <p:cNvGrpSpPr/>
              <p:nvPr/>
            </p:nvGrpSpPr>
            <p:grpSpPr>
              <a:xfrm>
                <a:off x="2133725" y="622208"/>
                <a:ext cx="647299" cy="548239"/>
                <a:chOff x="855846" y="594761"/>
                <a:chExt cx="2954154" cy="2822206"/>
              </a:xfrm>
            </p:grpSpPr>
            <p:grpSp>
              <p:nvGrpSpPr>
                <p:cNvPr id="229" name="Group 228"/>
                <p:cNvGrpSpPr/>
                <p:nvPr/>
              </p:nvGrpSpPr>
              <p:grpSpPr>
                <a:xfrm>
                  <a:off x="2209800" y="594761"/>
                  <a:ext cx="1600200" cy="2772878"/>
                  <a:chOff x="3505200" y="1524000"/>
                  <a:chExt cx="1600200" cy="2772878"/>
                </a:xfrm>
              </p:grpSpPr>
              <p:sp>
                <p:nvSpPr>
                  <p:cNvPr id="238" name="Smiley Face 23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9" name="Straight Connector 238"/>
                  <p:cNvCxnSpPr>
                    <a:stCxn id="23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2" name="Rectangle 24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Rectangle 24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Rounded Rectangle 24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0" name="Group 229"/>
                <p:cNvGrpSpPr/>
                <p:nvPr/>
              </p:nvGrpSpPr>
              <p:grpSpPr>
                <a:xfrm>
                  <a:off x="855846" y="826167"/>
                  <a:ext cx="1600200" cy="2590800"/>
                  <a:chOff x="1295400" y="1676400"/>
                  <a:chExt cx="1600200" cy="2590800"/>
                </a:xfrm>
              </p:grpSpPr>
              <p:sp>
                <p:nvSpPr>
                  <p:cNvPr id="231" name="Smiley Face 23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Isosceles Triangle 23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3" name="Straight Connector 232"/>
                  <p:cNvCxnSpPr>
                    <a:stCxn id="231" idx="4"/>
                    <a:endCxn id="23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a:stCxn id="23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a:stCxn id="23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12" name="Group 211"/>
              <p:cNvGrpSpPr/>
              <p:nvPr/>
            </p:nvGrpSpPr>
            <p:grpSpPr>
              <a:xfrm>
                <a:off x="1477142" y="598944"/>
                <a:ext cx="647299" cy="548239"/>
                <a:chOff x="855846" y="594761"/>
                <a:chExt cx="2954154" cy="2822206"/>
              </a:xfrm>
            </p:grpSpPr>
            <p:grpSp>
              <p:nvGrpSpPr>
                <p:cNvPr id="213" name="Group 212"/>
                <p:cNvGrpSpPr/>
                <p:nvPr/>
              </p:nvGrpSpPr>
              <p:grpSpPr>
                <a:xfrm>
                  <a:off x="2209800" y="594761"/>
                  <a:ext cx="1600200" cy="2772878"/>
                  <a:chOff x="3505200" y="1524000"/>
                  <a:chExt cx="1600200" cy="2772878"/>
                </a:xfrm>
              </p:grpSpPr>
              <p:sp>
                <p:nvSpPr>
                  <p:cNvPr id="222" name="Smiley Face 22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3" name="Straight Connector 222"/>
                  <p:cNvCxnSpPr>
                    <a:stCxn id="22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6" name="Rectangle 22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Rectangle 22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Rounded Rectangle 22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4" name="Group 213"/>
                <p:cNvGrpSpPr/>
                <p:nvPr/>
              </p:nvGrpSpPr>
              <p:grpSpPr>
                <a:xfrm>
                  <a:off x="855846" y="826167"/>
                  <a:ext cx="1600200" cy="2590800"/>
                  <a:chOff x="1295400" y="1676400"/>
                  <a:chExt cx="1600200" cy="2590800"/>
                </a:xfrm>
              </p:grpSpPr>
              <p:sp>
                <p:nvSpPr>
                  <p:cNvPr id="215" name="Smiley Face 21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Isosceles Triangle 21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7" name="Straight Connector 216"/>
                  <p:cNvCxnSpPr>
                    <a:stCxn id="215" idx="4"/>
                    <a:endCxn id="21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a:stCxn id="21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a:stCxn id="21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261" name="Group 260"/>
            <p:cNvGrpSpPr/>
            <p:nvPr/>
          </p:nvGrpSpPr>
          <p:grpSpPr>
            <a:xfrm>
              <a:off x="2335224" y="5796964"/>
              <a:ext cx="1925178" cy="575686"/>
              <a:chOff x="855846" y="594761"/>
              <a:chExt cx="1925178" cy="575686"/>
            </a:xfrm>
          </p:grpSpPr>
          <p:grpSp>
            <p:nvGrpSpPr>
              <p:cNvPr id="262" name="Group 261"/>
              <p:cNvGrpSpPr/>
              <p:nvPr/>
            </p:nvGrpSpPr>
            <p:grpSpPr>
              <a:xfrm>
                <a:off x="855846" y="594761"/>
                <a:ext cx="647299" cy="548239"/>
                <a:chOff x="855846" y="594761"/>
                <a:chExt cx="2954154" cy="2822206"/>
              </a:xfrm>
            </p:grpSpPr>
            <p:grpSp>
              <p:nvGrpSpPr>
                <p:cNvPr id="297" name="Group 296"/>
                <p:cNvGrpSpPr/>
                <p:nvPr/>
              </p:nvGrpSpPr>
              <p:grpSpPr>
                <a:xfrm>
                  <a:off x="2209800" y="594761"/>
                  <a:ext cx="1600200" cy="2772878"/>
                  <a:chOff x="3505200" y="1524000"/>
                  <a:chExt cx="1600200" cy="2772878"/>
                </a:xfrm>
              </p:grpSpPr>
              <p:sp>
                <p:nvSpPr>
                  <p:cNvPr id="306" name="Smiley Face 30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7" name="Straight Connector 306"/>
                  <p:cNvCxnSpPr>
                    <a:stCxn id="30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0" name="Rectangle 30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Rectangle 31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Rounded Rectangle 31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98" name="Group 297"/>
                <p:cNvGrpSpPr/>
                <p:nvPr/>
              </p:nvGrpSpPr>
              <p:grpSpPr>
                <a:xfrm>
                  <a:off x="855846" y="826167"/>
                  <a:ext cx="1600200" cy="2590800"/>
                  <a:chOff x="1295400" y="1676400"/>
                  <a:chExt cx="1600200" cy="2590800"/>
                </a:xfrm>
              </p:grpSpPr>
              <p:sp>
                <p:nvSpPr>
                  <p:cNvPr id="299" name="Smiley Face 29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Isosceles Triangle 29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1" name="Straight Connector 300"/>
                  <p:cNvCxnSpPr>
                    <a:stCxn id="299" idx="4"/>
                    <a:endCxn id="30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p:cNvCxnSpPr>
                    <a:stCxn id="30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p:cNvCxnSpPr>
                    <a:stCxn id="30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63" name="Group 262"/>
              <p:cNvGrpSpPr/>
              <p:nvPr/>
            </p:nvGrpSpPr>
            <p:grpSpPr>
              <a:xfrm>
                <a:off x="2133725" y="622208"/>
                <a:ext cx="647299" cy="548239"/>
                <a:chOff x="855846" y="594761"/>
                <a:chExt cx="2954154" cy="2822206"/>
              </a:xfrm>
            </p:grpSpPr>
            <p:grpSp>
              <p:nvGrpSpPr>
                <p:cNvPr id="281" name="Group 280"/>
                <p:cNvGrpSpPr/>
                <p:nvPr/>
              </p:nvGrpSpPr>
              <p:grpSpPr>
                <a:xfrm>
                  <a:off x="2209800" y="594761"/>
                  <a:ext cx="1600200" cy="2772878"/>
                  <a:chOff x="3505200" y="1524000"/>
                  <a:chExt cx="1600200" cy="2772878"/>
                </a:xfrm>
              </p:grpSpPr>
              <p:sp>
                <p:nvSpPr>
                  <p:cNvPr id="290" name="Smiley Face 28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1" name="Straight Connector 290"/>
                  <p:cNvCxnSpPr>
                    <a:stCxn id="29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4" name="Rectangle 29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Rectangle 29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Rounded Rectangle 29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2" name="Group 281"/>
                <p:cNvGrpSpPr/>
                <p:nvPr/>
              </p:nvGrpSpPr>
              <p:grpSpPr>
                <a:xfrm>
                  <a:off x="855846" y="826167"/>
                  <a:ext cx="1600200" cy="2590800"/>
                  <a:chOff x="1295400" y="1676400"/>
                  <a:chExt cx="1600200" cy="2590800"/>
                </a:xfrm>
              </p:grpSpPr>
              <p:sp>
                <p:nvSpPr>
                  <p:cNvPr id="283" name="Smiley Face 28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Isosceles Triangle 28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5" name="Straight Connector 284"/>
                  <p:cNvCxnSpPr>
                    <a:stCxn id="283" idx="4"/>
                    <a:endCxn id="28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p:cNvCxnSpPr>
                    <a:stCxn id="28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a:stCxn id="28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264" name="Group 263"/>
              <p:cNvGrpSpPr/>
              <p:nvPr/>
            </p:nvGrpSpPr>
            <p:grpSpPr>
              <a:xfrm>
                <a:off x="1477142" y="598944"/>
                <a:ext cx="647299" cy="548239"/>
                <a:chOff x="855846" y="594761"/>
                <a:chExt cx="2954154" cy="2822206"/>
              </a:xfrm>
            </p:grpSpPr>
            <p:grpSp>
              <p:nvGrpSpPr>
                <p:cNvPr id="265" name="Group 264"/>
                <p:cNvGrpSpPr/>
                <p:nvPr/>
              </p:nvGrpSpPr>
              <p:grpSpPr>
                <a:xfrm>
                  <a:off x="2209800" y="594761"/>
                  <a:ext cx="1600200" cy="2772878"/>
                  <a:chOff x="3505200" y="1524000"/>
                  <a:chExt cx="1600200" cy="2772878"/>
                </a:xfrm>
              </p:grpSpPr>
              <p:sp>
                <p:nvSpPr>
                  <p:cNvPr id="274" name="Smiley Face 27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5" name="Straight Connector 274"/>
                  <p:cNvCxnSpPr>
                    <a:stCxn id="27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8" name="Rectangle 27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Rectangle 27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Rounded Rectangle 279"/>
                  <p:cNvSpPr/>
                  <p:nvPr/>
                </p:nvSpPr>
                <p:spPr>
                  <a:xfrm>
                    <a:off x="4029075" y="2681840"/>
                    <a:ext cx="628651" cy="823359"/>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6" name="Group 265"/>
                <p:cNvGrpSpPr/>
                <p:nvPr/>
              </p:nvGrpSpPr>
              <p:grpSpPr>
                <a:xfrm>
                  <a:off x="855846" y="826167"/>
                  <a:ext cx="1600200" cy="2590800"/>
                  <a:chOff x="1295400" y="1676400"/>
                  <a:chExt cx="1600200" cy="2590800"/>
                </a:xfrm>
              </p:grpSpPr>
              <p:sp>
                <p:nvSpPr>
                  <p:cNvPr id="267" name="Smiley Face 26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Isosceles Triangle 26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9" name="Straight Connector 268"/>
                  <p:cNvCxnSpPr>
                    <a:stCxn id="267" idx="4"/>
                    <a:endCxn id="26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p:cNvCxnSpPr>
                    <a:stCxn id="26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a:stCxn id="26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13" name="Group 312"/>
            <p:cNvGrpSpPr/>
            <p:nvPr/>
          </p:nvGrpSpPr>
          <p:grpSpPr>
            <a:xfrm>
              <a:off x="4084384" y="1930007"/>
              <a:ext cx="1925178" cy="575686"/>
              <a:chOff x="855846" y="594761"/>
              <a:chExt cx="1925178" cy="575686"/>
            </a:xfrm>
          </p:grpSpPr>
          <p:grpSp>
            <p:nvGrpSpPr>
              <p:cNvPr id="314" name="Group 313"/>
              <p:cNvGrpSpPr/>
              <p:nvPr/>
            </p:nvGrpSpPr>
            <p:grpSpPr>
              <a:xfrm>
                <a:off x="855846" y="594761"/>
                <a:ext cx="647299" cy="548239"/>
                <a:chOff x="855846" y="594761"/>
                <a:chExt cx="2954154" cy="2822206"/>
              </a:xfrm>
            </p:grpSpPr>
            <p:grpSp>
              <p:nvGrpSpPr>
                <p:cNvPr id="349" name="Group 348"/>
                <p:cNvGrpSpPr/>
                <p:nvPr/>
              </p:nvGrpSpPr>
              <p:grpSpPr>
                <a:xfrm>
                  <a:off x="2209800" y="594761"/>
                  <a:ext cx="1600200" cy="2772878"/>
                  <a:chOff x="3505200" y="1524000"/>
                  <a:chExt cx="1600200" cy="2772878"/>
                </a:xfrm>
              </p:grpSpPr>
              <p:sp>
                <p:nvSpPr>
                  <p:cNvPr id="358" name="Smiley Face 35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9" name="Straight Connector 358"/>
                  <p:cNvCxnSpPr>
                    <a:stCxn id="35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2" name="Rectangle 36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Rectangle 36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4" name="Rounded Rectangle 36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0" name="Group 349"/>
                <p:cNvGrpSpPr/>
                <p:nvPr/>
              </p:nvGrpSpPr>
              <p:grpSpPr>
                <a:xfrm>
                  <a:off x="855846" y="826167"/>
                  <a:ext cx="1600200" cy="2590800"/>
                  <a:chOff x="1295400" y="1676400"/>
                  <a:chExt cx="1600200" cy="2590800"/>
                </a:xfrm>
              </p:grpSpPr>
              <p:sp>
                <p:nvSpPr>
                  <p:cNvPr id="351" name="Smiley Face 35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Isosceles Triangle 35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3" name="Straight Connector 352"/>
                  <p:cNvCxnSpPr>
                    <a:stCxn id="351" idx="4"/>
                    <a:endCxn id="35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4" name="Straight Connector 35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5" name="Straight Connector 35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6" name="Straight Connector 355"/>
                  <p:cNvCxnSpPr>
                    <a:stCxn id="35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7" name="Straight Connector 356"/>
                  <p:cNvCxnSpPr>
                    <a:stCxn id="35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15" name="Group 314"/>
              <p:cNvGrpSpPr/>
              <p:nvPr/>
            </p:nvGrpSpPr>
            <p:grpSpPr>
              <a:xfrm>
                <a:off x="2133725" y="622208"/>
                <a:ext cx="647299" cy="548239"/>
                <a:chOff x="855846" y="594761"/>
                <a:chExt cx="2954154" cy="2822206"/>
              </a:xfrm>
            </p:grpSpPr>
            <p:grpSp>
              <p:nvGrpSpPr>
                <p:cNvPr id="333" name="Group 332"/>
                <p:cNvGrpSpPr/>
                <p:nvPr/>
              </p:nvGrpSpPr>
              <p:grpSpPr>
                <a:xfrm>
                  <a:off x="2209800" y="594761"/>
                  <a:ext cx="1600200" cy="2772878"/>
                  <a:chOff x="3505200" y="1524000"/>
                  <a:chExt cx="1600200" cy="2772878"/>
                </a:xfrm>
              </p:grpSpPr>
              <p:sp>
                <p:nvSpPr>
                  <p:cNvPr id="342" name="Smiley Face 34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3" name="Straight Connector 342"/>
                  <p:cNvCxnSpPr>
                    <a:stCxn id="34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6" name="Rectangle 34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Rectangle 34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 name="Rounded Rectangle 34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4" name="Group 333"/>
                <p:cNvGrpSpPr/>
                <p:nvPr/>
              </p:nvGrpSpPr>
              <p:grpSpPr>
                <a:xfrm>
                  <a:off x="855846" y="826167"/>
                  <a:ext cx="1600200" cy="2590800"/>
                  <a:chOff x="1295400" y="1676400"/>
                  <a:chExt cx="1600200" cy="2590800"/>
                </a:xfrm>
              </p:grpSpPr>
              <p:sp>
                <p:nvSpPr>
                  <p:cNvPr id="335" name="Smiley Face 33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Isosceles Triangle 33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7" name="Straight Connector 336"/>
                  <p:cNvCxnSpPr>
                    <a:stCxn id="335" idx="4"/>
                    <a:endCxn id="33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Straight Connector 33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9" name="Straight Connector 33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0" name="Straight Connector 339"/>
                  <p:cNvCxnSpPr>
                    <a:stCxn id="33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1" name="Straight Connector 340"/>
                  <p:cNvCxnSpPr>
                    <a:stCxn id="33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16" name="Group 315"/>
              <p:cNvGrpSpPr/>
              <p:nvPr/>
            </p:nvGrpSpPr>
            <p:grpSpPr>
              <a:xfrm>
                <a:off x="1477142" y="598944"/>
                <a:ext cx="647299" cy="548239"/>
                <a:chOff x="855846" y="594761"/>
                <a:chExt cx="2954154" cy="2822206"/>
              </a:xfrm>
            </p:grpSpPr>
            <p:grpSp>
              <p:nvGrpSpPr>
                <p:cNvPr id="317" name="Group 316"/>
                <p:cNvGrpSpPr/>
                <p:nvPr/>
              </p:nvGrpSpPr>
              <p:grpSpPr>
                <a:xfrm>
                  <a:off x="2209800" y="594761"/>
                  <a:ext cx="1600200" cy="2772878"/>
                  <a:chOff x="3505200" y="1524000"/>
                  <a:chExt cx="1600200" cy="2772878"/>
                </a:xfrm>
              </p:grpSpPr>
              <p:sp>
                <p:nvSpPr>
                  <p:cNvPr id="326" name="Smiley Face 32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7" name="Straight Connector 326"/>
                  <p:cNvCxnSpPr>
                    <a:stCxn id="32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30" name="Rectangle 32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1" name="Rectangle 33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2" name="Rounded Rectangle 33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8" name="Group 317"/>
                <p:cNvGrpSpPr/>
                <p:nvPr/>
              </p:nvGrpSpPr>
              <p:grpSpPr>
                <a:xfrm>
                  <a:off x="855846" y="826167"/>
                  <a:ext cx="1600200" cy="2590800"/>
                  <a:chOff x="1295400" y="1676400"/>
                  <a:chExt cx="1600200" cy="2590800"/>
                </a:xfrm>
              </p:grpSpPr>
              <p:sp>
                <p:nvSpPr>
                  <p:cNvPr id="319" name="Smiley Face 31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Isosceles Triangle 31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1" name="Straight Connector 320"/>
                  <p:cNvCxnSpPr>
                    <a:stCxn id="319" idx="4"/>
                    <a:endCxn id="32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3" name="Straight Connector 32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4" name="Straight Connector 323"/>
                  <p:cNvCxnSpPr>
                    <a:stCxn id="32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a:stCxn id="32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65" name="Group 364"/>
            <p:cNvGrpSpPr/>
            <p:nvPr/>
          </p:nvGrpSpPr>
          <p:grpSpPr>
            <a:xfrm>
              <a:off x="4189472" y="2514953"/>
              <a:ext cx="1925178" cy="575686"/>
              <a:chOff x="855846" y="594761"/>
              <a:chExt cx="1925178" cy="575686"/>
            </a:xfrm>
          </p:grpSpPr>
          <p:grpSp>
            <p:nvGrpSpPr>
              <p:cNvPr id="366" name="Group 365"/>
              <p:cNvGrpSpPr/>
              <p:nvPr/>
            </p:nvGrpSpPr>
            <p:grpSpPr>
              <a:xfrm>
                <a:off x="855846" y="594761"/>
                <a:ext cx="647299" cy="548239"/>
                <a:chOff x="855846" y="594761"/>
                <a:chExt cx="2954154" cy="2822206"/>
              </a:xfrm>
            </p:grpSpPr>
            <p:grpSp>
              <p:nvGrpSpPr>
                <p:cNvPr id="401" name="Group 400"/>
                <p:cNvGrpSpPr/>
                <p:nvPr/>
              </p:nvGrpSpPr>
              <p:grpSpPr>
                <a:xfrm>
                  <a:off x="2209800" y="594761"/>
                  <a:ext cx="1600200" cy="2772878"/>
                  <a:chOff x="3505200" y="1524000"/>
                  <a:chExt cx="1600200" cy="2772878"/>
                </a:xfrm>
              </p:grpSpPr>
              <p:sp>
                <p:nvSpPr>
                  <p:cNvPr id="410" name="Smiley Face 40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1" name="Straight Connector 410"/>
                  <p:cNvCxnSpPr>
                    <a:stCxn id="41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2" name="Straight Connector 41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4" name="Rectangle 41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5" name="Rectangle 41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6" name="Rounded Rectangle 41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2" name="Group 401"/>
                <p:cNvGrpSpPr/>
                <p:nvPr/>
              </p:nvGrpSpPr>
              <p:grpSpPr>
                <a:xfrm>
                  <a:off x="855846" y="826167"/>
                  <a:ext cx="1600200" cy="2590800"/>
                  <a:chOff x="1295400" y="1676400"/>
                  <a:chExt cx="1600200" cy="2590800"/>
                </a:xfrm>
              </p:grpSpPr>
              <p:sp>
                <p:nvSpPr>
                  <p:cNvPr id="403" name="Smiley Face 40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4" name="Isosceles Triangle 40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5" name="Straight Connector 404"/>
                  <p:cNvCxnSpPr>
                    <a:stCxn id="403" idx="4"/>
                    <a:endCxn id="40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6" name="Straight Connector 40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p:cNvCxnSpPr>
                    <a:stCxn id="40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p:cNvCxnSpPr>
                    <a:stCxn id="40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67" name="Group 366"/>
              <p:cNvGrpSpPr/>
              <p:nvPr/>
            </p:nvGrpSpPr>
            <p:grpSpPr>
              <a:xfrm>
                <a:off x="2133725" y="622208"/>
                <a:ext cx="647299" cy="548239"/>
                <a:chOff x="855846" y="594761"/>
                <a:chExt cx="2954154" cy="2822206"/>
              </a:xfrm>
            </p:grpSpPr>
            <p:grpSp>
              <p:nvGrpSpPr>
                <p:cNvPr id="385" name="Group 384"/>
                <p:cNvGrpSpPr/>
                <p:nvPr/>
              </p:nvGrpSpPr>
              <p:grpSpPr>
                <a:xfrm>
                  <a:off x="2209800" y="594761"/>
                  <a:ext cx="1600200" cy="2772878"/>
                  <a:chOff x="3505200" y="1524000"/>
                  <a:chExt cx="1600200" cy="2772878"/>
                </a:xfrm>
              </p:grpSpPr>
              <p:sp>
                <p:nvSpPr>
                  <p:cNvPr id="394" name="Smiley Face 39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5" name="Straight Connector 394"/>
                  <p:cNvCxnSpPr>
                    <a:stCxn id="39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6" name="Straight Connector 39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7" name="Straight Connector 39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8" name="Rectangle 39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Rectangle 39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Rounded Rectangle 399"/>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6" name="Group 385"/>
                <p:cNvGrpSpPr/>
                <p:nvPr/>
              </p:nvGrpSpPr>
              <p:grpSpPr>
                <a:xfrm>
                  <a:off x="855846" y="826167"/>
                  <a:ext cx="1600200" cy="2590800"/>
                  <a:chOff x="1295400" y="1676400"/>
                  <a:chExt cx="1600200" cy="2590800"/>
                </a:xfrm>
              </p:grpSpPr>
              <p:sp>
                <p:nvSpPr>
                  <p:cNvPr id="387" name="Smiley Face 38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Isosceles Triangle 38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9" name="Straight Connector 388"/>
                  <p:cNvCxnSpPr>
                    <a:stCxn id="387" idx="4"/>
                    <a:endCxn id="38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0" name="Straight Connector 38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1" name="Straight Connector 39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Straight Connector 391"/>
                  <p:cNvCxnSpPr>
                    <a:stCxn id="38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Straight Connector 392"/>
                  <p:cNvCxnSpPr>
                    <a:stCxn id="38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368" name="Group 367"/>
              <p:cNvGrpSpPr/>
              <p:nvPr/>
            </p:nvGrpSpPr>
            <p:grpSpPr>
              <a:xfrm>
                <a:off x="1477142" y="598944"/>
                <a:ext cx="647299" cy="548239"/>
                <a:chOff x="855846" y="594761"/>
                <a:chExt cx="2954154" cy="2822206"/>
              </a:xfrm>
            </p:grpSpPr>
            <p:grpSp>
              <p:nvGrpSpPr>
                <p:cNvPr id="369" name="Group 368"/>
                <p:cNvGrpSpPr/>
                <p:nvPr/>
              </p:nvGrpSpPr>
              <p:grpSpPr>
                <a:xfrm>
                  <a:off x="2209800" y="594761"/>
                  <a:ext cx="1600200" cy="2772878"/>
                  <a:chOff x="3505200" y="1524000"/>
                  <a:chExt cx="1600200" cy="2772878"/>
                </a:xfrm>
              </p:grpSpPr>
              <p:sp>
                <p:nvSpPr>
                  <p:cNvPr id="378" name="Smiley Face 37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9" name="Straight Connector 378"/>
                  <p:cNvCxnSpPr>
                    <a:stCxn id="37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0" name="Straight Connector 37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1" name="Straight Connector 38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2" name="Rectangle 38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3" name="Rectangle 38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4" name="Rounded Rectangle 38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0" name="Group 369"/>
                <p:cNvGrpSpPr/>
                <p:nvPr/>
              </p:nvGrpSpPr>
              <p:grpSpPr>
                <a:xfrm>
                  <a:off x="855846" y="826167"/>
                  <a:ext cx="1600200" cy="2590800"/>
                  <a:chOff x="1295400" y="1676400"/>
                  <a:chExt cx="1600200" cy="2590800"/>
                </a:xfrm>
              </p:grpSpPr>
              <p:sp>
                <p:nvSpPr>
                  <p:cNvPr id="371" name="Smiley Face 37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Isosceles Triangle 37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3" name="Straight Connector 372"/>
                  <p:cNvCxnSpPr>
                    <a:stCxn id="371" idx="4"/>
                    <a:endCxn id="37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Straight Connector 37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p:cNvCxnSpPr>
                    <a:stCxn id="37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p:cNvCxnSpPr>
                    <a:stCxn id="37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417" name="Group 416"/>
            <p:cNvGrpSpPr/>
            <p:nvPr/>
          </p:nvGrpSpPr>
          <p:grpSpPr>
            <a:xfrm>
              <a:off x="4236884" y="3558519"/>
              <a:ext cx="1925178" cy="575686"/>
              <a:chOff x="855846" y="594761"/>
              <a:chExt cx="1925178" cy="575686"/>
            </a:xfrm>
          </p:grpSpPr>
          <p:grpSp>
            <p:nvGrpSpPr>
              <p:cNvPr id="418" name="Group 417"/>
              <p:cNvGrpSpPr/>
              <p:nvPr/>
            </p:nvGrpSpPr>
            <p:grpSpPr>
              <a:xfrm>
                <a:off x="855846" y="594761"/>
                <a:ext cx="647299" cy="548239"/>
                <a:chOff x="855846" y="594761"/>
                <a:chExt cx="2954154" cy="2822206"/>
              </a:xfrm>
            </p:grpSpPr>
            <p:grpSp>
              <p:nvGrpSpPr>
                <p:cNvPr id="453" name="Group 452"/>
                <p:cNvGrpSpPr/>
                <p:nvPr/>
              </p:nvGrpSpPr>
              <p:grpSpPr>
                <a:xfrm>
                  <a:off x="2209800" y="594761"/>
                  <a:ext cx="1600200" cy="2772878"/>
                  <a:chOff x="3505200" y="1524000"/>
                  <a:chExt cx="1600200" cy="2772878"/>
                </a:xfrm>
              </p:grpSpPr>
              <p:sp>
                <p:nvSpPr>
                  <p:cNvPr id="462" name="Smiley Face 46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3" name="Straight Connector 462"/>
                  <p:cNvCxnSpPr>
                    <a:stCxn id="46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4" name="Straight Connector 46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5" name="Straight Connector 46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6" name="Rectangle 46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Rectangle 46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Rounded Rectangle 46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4" name="Group 453"/>
                <p:cNvGrpSpPr/>
                <p:nvPr/>
              </p:nvGrpSpPr>
              <p:grpSpPr>
                <a:xfrm>
                  <a:off x="855846" y="826167"/>
                  <a:ext cx="1600200" cy="2590800"/>
                  <a:chOff x="1295400" y="1676400"/>
                  <a:chExt cx="1600200" cy="2590800"/>
                </a:xfrm>
              </p:grpSpPr>
              <p:sp>
                <p:nvSpPr>
                  <p:cNvPr id="455" name="Smiley Face 45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6" name="Isosceles Triangle 45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7" name="Straight Connector 456"/>
                  <p:cNvCxnSpPr>
                    <a:stCxn id="455" idx="4"/>
                    <a:endCxn id="45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8" name="Straight Connector 45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9" name="Straight Connector 45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0" name="Straight Connector 459"/>
                  <p:cNvCxnSpPr>
                    <a:stCxn id="45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1" name="Straight Connector 460"/>
                  <p:cNvCxnSpPr>
                    <a:stCxn id="45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19" name="Group 418"/>
              <p:cNvGrpSpPr/>
              <p:nvPr/>
            </p:nvGrpSpPr>
            <p:grpSpPr>
              <a:xfrm>
                <a:off x="2133725" y="622208"/>
                <a:ext cx="647299" cy="548239"/>
                <a:chOff x="855846" y="594761"/>
                <a:chExt cx="2954154" cy="2822206"/>
              </a:xfrm>
            </p:grpSpPr>
            <p:grpSp>
              <p:nvGrpSpPr>
                <p:cNvPr id="437" name="Group 436"/>
                <p:cNvGrpSpPr/>
                <p:nvPr/>
              </p:nvGrpSpPr>
              <p:grpSpPr>
                <a:xfrm>
                  <a:off x="2209800" y="594761"/>
                  <a:ext cx="1600200" cy="2772878"/>
                  <a:chOff x="3505200" y="1524000"/>
                  <a:chExt cx="1600200" cy="2772878"/>
                </a:xfrm>
              </p:grpSpPr>
              <p:sp>
                <p:nvSpPr>
                  <p:cNvPr id="446" name="Smiley Face 44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7" name="Straight Connector 446"/>
                  <p:cNvCxnSpPr>
                    <a:stCxn id="44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8" name="Straight Connector 44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9" name="Straight Connector 44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0" name="Rectangle 44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1" name="Rectangle 45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2" name="Rounded Rectangle 45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8" name="Group 437"/>
                <p:cNvGrpSpPr/>
                <p:nvPr/>
              </p:nvGrpSpPr>
              <p:grpSpPr>
                <a:xfrm>
                  <a:off x="855846" y="826167"/>
                  <a:ext cx="1600200" cy="2590800"/>
                  <a:chOff x="1295400" y="1676400"/>
                  <a:chExt cx="1600200" cy="2590800"/>
                </a:xfrm>
              </p:grpSpPr>
              <p:sp>
                <p:nvSpPr>
                  <p:cNvPr id="439" name="Smiley Face 43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Isosceles Triangle 43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1" name="Straight Connector 440"/>
                  <p:cNvCxnSpPr>
                    <a:stCxn id="439" idx="4"/>
                    <a:endCxn id="44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2" name="Straight Connector 44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3" name="Straight Connector 44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4" name="Straight Connector 443"/>
                  <p:cNvCxnSpPr>
                    <a:stCxn id="44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5" name="Straight Connector 444"/>
                  <p:cNvCxnSpPr>
                    <a:stCxn id="44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20" name="Group 419"/>
              <p:cNvGrpSpPr/>
              <p:nvPr/>
            </p:nvGrpSpPr>
            <p:grpSpPr>
              <a:xfrm>
                <a:off x="1477142" y="598944"/>
                <a:ext cx="647299" cy="548239"/>
                <a:chOff x="855846" y="594761"/>
                <a:chExt cx="2954154" cy="2822206"/>
              </a:xfrm>
            </p:grpSpPr>
            <p:grpSp>
              <p:nvGrpSpPr>
                <p:cNvPr id="421" name="Group 420"/>
                <p:cNvGrpSpPr/>
                <p:nvPr/>
              </p:nvGrpSpPr>
              <p:grpSpPr>
                <a:xfrm>
                  <a:off x="2209800" y="594761"/>
                  <a:ext cx="1600200" cy="2772878"/>
                  <a:chOff x="3505200" y="1524000"/>
                  <a:chExt cx="1600200" cy="2772878"/>
                </a:xfrm>
              </p:grpSpPr>
              <p:sp>
                <p:nvSpPr>
                  <p:cNvPr id="430" name="Smiley Face 42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1" name="Straight Connector 430"/>
                  <p:cNvCxnSpPr>
                    <a:stCxn id="43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2" name="Straight Connector 43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3" name="Straight Connector 43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4" name="Rectangle 43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Rectangle 43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Rounded Rectangle 43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2" name="Group 421"/>
                <p:cNvGrpSpPr/>
                <p:nvPr/>
              </p:nvGrpSpPr>
              <p:grpSpPr>
                <a:xfrm>
                  <a:off x="855846" y="826167"/>
                  <a:ext cx="1600200" cy="2590800"/>
                  <a:chOff x="1295400" y="1676400"/>
                  <a:chExt cx="1600200" cy="2590800"/>
                </a:xfrm>
              </p:grpSpPr>
              <p:sp>
                <p:nvSpPr>
                  <p:cNvPr id="423" name="Smiley Face 42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4" name="Isosceles Triangle 42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5" name="Straight Connector 424"/>
                  <p:cNvCxnSpPr>
                    <a:stCxn id="423" idx="4"/>
                    <a:endCxn id="42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6" name="Straight Connector 42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7" name="Straight Connector 42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p:cNvCxnSpPr>
                    <a:stCxn id="42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9" name="Straight Connector 428"/>
                  <p:cNvCxnSpPr>
                    <a:stCxn id="42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469" name="Group 468"/>
            <p:cNvGrpSpPr/>
            <p:nvPr/>
          </p:nvGrpSpPr>
          <p:grpSpPr>
            <a:xfrm>
              <a:off x="4236884" y="4673207"/>
              <a:ext cx="1925178" cy="575686"/>
              <a:chOff x="855846" y="594761"/>
              <a:chExt cx="1925178" cy="575686"/>
            </a:xfrm>
          </p:grpSpPr>
          <p:grpSp>
            <p:nvGrpSpPr>
              <p:cNvPr id="470" name="Group 469"/>
              <p:cNvGrpSpPr/>
              <p:nvPr/>
            </p:nvGrpSpPr>
            <p:grpSpPr>
              <a:xfrm>
                <a:off x="855846" y="594761"/>
                <a:ext cx="647299" cy="548239"/>
                <a:chOff x="855846" y="594761"/>
                <a:chExt cx="2954154" cy="2822206"/>
              </a:xfrm>
            </p:grpSpPr>
            <p:grpSp>
              <p:nvGrpSpPr>
                <p:cNvPr id="505" name="Group 504"/>
                <p:cNvGrpSpPr/>
                <p:nvPr/>
              </p:nvGrpSpPr>
              <p:grpSpPr>
                <a:xfrm>
                  <a:off x="2209800" y="594761"/>
                  <a:ext cx="1600200" cy="2772878"/>
                  <a:chOff x="3505200" y="1524000"/>
                  <a:chExt cx="1600200" cy="2772878"/>
                </a:xfrm>
              </p:grpSpPr>
              <p:sp>
                <p:nvSpPr>
                  <p:cNvPr id="514" name="Smiley Face 51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5" name="Straight Connector 514"/>
                  <p:cNvCxnSpPr>
                    <a:stCxn id="51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18" name="Rectangle 51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9" name="Rectangle 51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0" name="Rounded Rectangle 519"/>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6" name="Group 505"/>
                <p:cNvGrpSpPr/>
                <p:nvPr/>
              </p:nvGrpSpPr>
              <p:grpSpPr>
                <a:xfrm>
                  <a:off x="855846" y="826167"/>
                  <a:ext cx="1600200" cy="2590800"/>
                  <a:chOff x="1295400" y="1676400"/>
                  <a:chExt cx="1600200" cy="2590800"/>
                </a:xfrm>
              </p:grpSpPr>
              <p:sp>
                <p:nvSpPr>
                  <p:cNvPr id="507" name="Smiley Face 50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8" name="Isosceles Triangle 50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9" name="Straight Connector 508"/>
                  <p:cNvCxnSpPr>
                    <a:stCxn id="507" idx="4"/>
                    <a:endCxn id="50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p:cNvCxnSpPr>
                    <a:stCxn id="50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3" name="Straight Connector 512"/>
                  <p:cNvCxnSpPr>
                    <a:stCxn id="50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71" name="Group 470"/>
              <p:cNvGrpSpPr/>
              <p:nvPr/>
            </p:nvGrpSpPr>
            <p:grpSpPr>
              <a:xfrm>
                <a:off x="2133725" y="622208"/>
                <a:ext cx="647299" cy="548239"/>
                <a:chOff x="855846" y="594761"/>
                <a:chExt cx="2954154" cy="2822206"/>
              </a:xfrm>
            </p:grpSpPr>
            <p:grpSp>
              <p:nvGrpSpPr>
                <p:cNvPr id="489" name="Group 488"/>
                <p:cNvGrpSpPr/>
                <p:nvPr/>
              </p:nvGrpSpPr>
              <p:grpSpPr>
                <a:xfrm>
                  <a:off x="2209800" y="594761"/>
                  <a:ext cx="1600200" cy="2772878"/>
                  <a:chOff x="3505200" y="1524000"/>
                  <a:chExt cx="1600200" cy="2772878"/>
                </a:xfrm>
              </p:grpSpPr>
              <p:sp>
                <p:nvSpPr>
                  <p:cNvPr id="498" name="Smiley Face 49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9" name="Straight Connector 498"/>
                  <p:cNvCxnSpPr>
                    <a:stCxn id="49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0" name="Straight Connector 49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1" name="Straight Connector 50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2" name="Rectangle 50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3" name="Rectangle 50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4" name="Rounded Rectangle 50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0" name="Group 489"/>
                <p:cNvGrpSpPr/>
                <p:nvPr/>
              </p:nvGrpSpPr>
              <p:grpSpPr>
                <a:xfrm>
                  <a:off x="855846" y="826167"/>
                  <a:ext cx="1600200" cy="2590800"/>
                  <a:chOff x="1295400" y="1676400"/>
                  <a:chExt cx="1600200" cy="2590800"/>
                </a:xfrm>
              </p:grpSpPr>
              <p:sp>
                <p:nvSpPr>
                  <p:cNvPr id="491" name="Smiley Face 49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2" name="Isosceles Triangle 49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3" name="Straight Connector 492"/>
                  <p:cNvCxnSpPr>
                    <a:stCxn id="491" idx="4"/>
                    <a:endCxn id="49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p:cNvCxnSpPr>
                    <a:stCxn id="49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p:cNvCxnSpPr>
                    <a:stCxn id="49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72" name="Group 471"/>
              <p:cNvGrpSpPr/>
              <p:nvPr/>
            </p:nvGrpSpPr>
            <p:grpSpPr>
              <a:xfrm>
                <a:off x="1477142" y="598944"/>
                <a:ext cx="647299" cy="548239"/>
                <a:chOff x="855846" y="594761"/>
                <a:chExt cx="2954154" cy="2822206"/>
              </a:xfrm>
            </p:grpSpPr>
            <p:grpSp>
              <p:nvGrpSpPr>
                <p:cNvPr id="473" name="Group 472"/>
                <p:cNvGrpSpPr/>
                <p:nvPr/>
              </p:nvGrpSpPr>
              <p:grpSpPr>
                <a:xfrm>
                  <a:off x="2209800" y="594761"/>
                  <a:ext cx="1600200" cy="2772878"/>
                  <a:chOff x="3505200" y="1524000"/>
                  <a:chExt cx="1600200" cy="2772878"/>
                </a:xfrm>
              </p:grpSpPr>
              <p:sp>
                <p:nvSpPr>
                  <p:cNvPr id="482" name="Smiley Face 48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3" name="Straight Connector 482"/>
                  <p:cNvCxnSpPr>
                    <a:stCxn id="48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6" name="Rectangle 48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7" name="Rectangle 48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8" name="Rounded Rectangle 48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4" name="Group 473"/>
                <p:cNvGrpSpPr/>
                <p:nvPr/>
              </p:nvGrpSpPr>
              <p:grpSpPr>
                <a:xfrm>
                  <a:off x="855846" y="826167"/>
                  <a:ext cx="1600200" cy="2590800"/>
                  <a:chOff x="1295400" y="1676400"/>
                  <a:chExt cx="1600200" cy="2590800"/>
                </a:xfrm>
              </p:grpSpPr>
              <p:sp>
                <p:nvSpPr>
                  <p:cNvPr id="475" name="Smiley Face 47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6" name="Isosceles Triangle 47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7" name="Straight Connector 476"/>
                  <p:cNvCxnSpPr>
                    <a:stCxn id="475" idx="4"/>
                    <a:endCxn id="47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9" name="Straight Connector 47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p:cNvCxnSpPr>
                    <a:stCxn id="47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p:cNvCxnSpPr>
                    <a:stCxn id="47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521" name="Group 520"/>
            <p:cNvGrpSpPr/>
            <p:nvPr/>
          </p:nvGrpSpPr>
          <p:grpSpPr>
            <a:xfrm>
              <a:off x="4186865" y="4139807"/>
              <a:ext cx="1925178" cy="575686"/>
              <a:chOff x="855846" y="594761"/>
              <a:chExt cx="1925178" cy="575686"/>
            </a:xfrm>
          </p:grpSpPr>
          <p:grpSp>
            <p:nvGrpSpPr>
              <p:cNvPr id="522" name="Group 521"/>
              <p:cNvGrpSpPr/>
              <p:nvPr/>
            </p:nvGrpSpPr>
            <p:grpSpPr>
              <a:xfrm>
                <a:off x="855846" y="594761"/>
                <a:ext cx="647299" cy="548239"/>
                <a:chOff x="855846" y="594761"/>
                <a:chExt cx="2954154" cy="2822206"/>
              </a:xfrm>
            </p:grpSpPr>
            <p:grpSp>
              <p:nvGrpSpPr>
                <p:cNvPr id="557" name="Group 556"/>
                <p:cNvGrpSpPr/>
                <p:nvPr/>
              </p:nvGrpSpPr>
              <p:grpSpPr>
                <a:xfrm>
                  <a:off x="2209800" y="594761"/>
                  <a:ext cx="1600200" cy="2772878"/>
                  <a:chOff x="3505200" y="1524000"/>
                  <a:chExt cx="1600200" cy="2772878"/>
                </a:xfrm>
              </p:grpSpPr>
              <p:sp>
                <p:nvSpPr>
                  <p:cNvPr id="566" name="Smiley Face 56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7" name="Straight Connector 566"/>
                  <p:cNvCxnSpPr>
                    <a:stCxn id="56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8" name="Straight Connector 56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9" name="Straight Connector 56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70" name="Rectangle 56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1" name="Rectangle 57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2" name="Rounded Rectangle 57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8" name="Group 557"/>
                <p:cNvGrpSpPr/>
                <p:nvPr/>
              </p:nvGrpSpPr>
              <p:grpSpPr>
                <a:xfrm>
                  <a:off x="855846" y="826167"/>
                  <a:ext cx="1600200" cy="2590800"/>
                  <a:chOff x="1295400" y="1676400"/>
                  <a:chExt cx="1600200" cy="2590800"/>
                </a:xfrm>
              </p:grpSpPr>
              <p:sp>
                <p:nvSpPr>
                  <p:cNvPr id="559" name="Smiley Face 55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0" name="Isosceles Triangle 55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1" name="Straight Connector 560"/>
                  <p:cNvCxnSpPr>
                    <a:stCxn id="559" idx="4"/>
                    <a:endCxn id="56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2" name="Straight Connector 56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3" name="Straight Connector 56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4" name="Straight Connector 563"/>
                  <p:cNvCxnSpPr>
                    <a:stCxn id="56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5" name="Straight Connector 564"/>
                  <p:cNvCxnSpPr>
                    <a:stCxn id="56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23" name="Group 522"/>
              <p:cNvGrpSpPr/>
              <p:nvPr/>
            </p:nvGrpSpPr>
            <p:grpSpPr>
              <a:xfrm>
                <a:off x="2133725" y="622208"/>
                <a:ext cx="647299" cy="548239"/>
                <a:chOff x="855846" y="594761"/>
                <a:chExt cx="2954154" cy="2822206"/>
              </a:xfrm>
            </p:grpSpPr>
            <p:grpSp>
              <p:nvGrpSpPr>
                <p:cNvPr id="541" name="Group 540"/>
                <p:cNvGrpSpPr/>
                <p:nvPr/>
              </p:nvGrpSpPr>
              <p:grpSpPr>
                <a:xfrm>
                  <a:off x="2209800" y="594761"/>
                  <a:ext cx="1600200" cy="2772878"/>
                  <a:chOff x="3505200" y="1524000"/>
                  <a:chExt cx="1600200" cy="2772878"/>
                </a:xfrm>
              </p:grpSpPr>
              <p:sp>
                <p:nvSpPr>
                  <p:cNvPr id="550" name="Smiley Face 54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1" name="Straight Connector 550"/>
                  <p:cNvCxnSpPr>
                    <a:stCxn id="55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2" name="Straight Connector 55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54" name="Rectangle 55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5" name="Rectangle 55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6" name="Rounded Rectangle 55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2" name="Group 541"/>
                <p:cNvGrpSpPr/>
                <p:nvPr/>
              </p:nvGrpSpPr>
              <p:grpSpPr>
                <a:xfrm>
                  <a:off x="855846" y="826167"/>
                  <a:ext cx="1600200" cy="2590800"/>
                  <a:chOff x="1295400" y="1676400"/>
                  <a:chExt cx="1600200" cy="2590800"/>
                </a:xfrm>
              </p:grpSpPr>
              <p:sp>
                <p:nvSpPr>
                  <p:cNvPr id="543" name="Smiley Face 54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4" name="Isosceles Triangle 54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5" name="Straight Connector 544"/>
                  <p:cNvCxnSpPr>
                    <a:stCxn id="543" idx="4"/>
                    <a:endCxn id="54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traight Connector 54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7" name="Straight Connector 54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8" name="Straight Connector 547"/>
                  <p:cNvCxnSpPr>
                    <a:stCxn id="54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9" name="Straight Connector 548"/>
                  <p:cNvCxnSpPr>
                    <a:stCxn id="54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24" name="Group 523"/>
              <p:cNvGrpSpPr/>
              <p:nvPr/>
            </p:nvGrpSpPr>
            <p:grpSpPr>
              <a:xfrm>
                <a:off x="1477142" y="598944"/>
                <a:ext cx="647299" cy="548239"/>
                <a:chOff x="855846" y="594761"/>
                <a:chExt cx="2954154" cy="2822206"/>
              </a:xfrm>
            </p:grpSpPr>
            <p:grpSp>
              <p:nvGrpSpPr>
                <p:cNvPr id="525" name="Group 524"/>
                <p:cNvGrpSpPr/>
                <p:nvPr/>
              </p:nvGrpSpPr>
              <p:grpSpPr>
                <a:xfrm>
                  <a:off x="2209800" y="594761"/>
                  <a:ext cx="1600200" cy="2772878"/>
                  <a:chOff x="3505200" y="1524000"/>
                  <a:chExt cx="1600200" cy="2772878"/>
                </a:xfrm>
              </p:grpSpPr>
              <p:sp>
                <p:nvSpPr>
                  <p:cNvPr id="534" name="Smiley Face 53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5" name="Straight Connector 534"/>
                  <p:cNvCxnSpPr>
                    <a:stCxn id="53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6" name="Straight Connector 53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7" name="Straight Connector 53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8" name="Rectangle 53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9" name="Rectangle 53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0" name="Rounded Rectangle 539"/>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6" name="Group 525"/>
                <p:cNvGrpSpPr/>
                <p:nvPr/>
              </p:nvGrpSpPr>
              <p:grpSpPr>
                <a:xfrm>
                  <a:off x="855846" y="826167"/>
                  <a:ext cx="1600200" cy="2590800"/>
                  <a:chOff x="1295400" y="1676400"/>
                  <a:chExt cx="1600200" cy="2590800"/>
                </a:xfrm>
              </p:grpSpPr>
              <p:sp>
                <p:nvSpPr>
                  <p:cNvPr id="527" name="Smiley Face 52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8" name="Isosceles Triangle 52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9" name="Straight Connector 528"/>
                  <p:cNvCxnSpPr>
                    <a:stCxn id="527" idx="4"/>
                    <a:endCxn id="52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p:cNvCxnSpPr>
                    <a:stCxn id="52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p:cNvCxnSpPr>
                    <a:stCxn id="52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573" name="Group 572"/>
            <p:cNvGrpSpPr/>
            <p:nvPr/>
          </p:nvGrpSpPr>
          <p:grpSpPr>
            <a:xfrm>
              <a:off x="4350327" y="5740007"/>
              <a:ext cx="1925178" cy="575686"/>
              <a:chOff x="855846" y="594761"/>
              <a:chExt cx="1925178" cy="575686"/>
            </a:xfrm>
          </p:grpSpPr>
          <p:grpSp>
            <p:nvGrpSpPr>
              <p:cNvPr id="574" name="Group 573"/>
              <p:cNvGrpSpPr/>
              <p:nvPr/>
            </p:nvGrpSpPr>
            <p:grpSpPr>
              <a:xfrm>
                <a:off x="855846" y="594761"/>
                <a:ext cx="647299" cy="548239"/>
                <a:chOff x="855846" y="594761"/>
                <a:chExt cx="2954154" cy="2822206"/>
              </a:xfrm>
            </p:grpSpPr>
            <p:grpSp>
              <p:nvGrpSpPr>
                <p:cNvPr id="609" name="Group 608"/>
                <p:cNvGrpSpPr/>
                <p:nvPr/>
              </p:nvGrpSpPr>
              <p:grpSpPr>
                <a:xfrm>
                  <a:off x="2209800" y="594761"/>
                  <a:ext cx="1600200" cy="2772878"/>
                  <a:chOff x="3505200" y="1524000"/>
                  <a:chExt cx="1600200" cy="2772878"/>
                </a:xfrm>
              </p:grpSpPr>
              <p:sp>
                <p:nvSpPr>
                  <p:cNvPr id="618" name="Smiley Face 617"/>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9" name="Straight Connector 618"/>
                  <p:cNvCxnSpPr>
                    <a:stCxn id="618"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traight Connector 619"/>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1" name="Straight Connector 620"/>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2" name="Rectangle 621"/>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3" name="Rectangle 622"/>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 name="Rounded Rectangle 623"/>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10" name="Group 609"/>
                <p:cNvGrpSpPr/>
                <p:nvPr/>
              </p:nvGrpSpPr>
              <p:grpSpPr>
                <a:xfrm>
                  <a:off x="855846" y="826167"/>
                  <a:ext cx="1600200" cy="2590800"/>
                  <a:chOff x="1295400" y="1676400"/>
                  <a:chExt cx="1600200" cy="2590800"/>
                </a:xfrm>
              </p:grpSpPr>
              <p:sp>
                <p:nvSpPr>
                  <p:cNvPr id="611" name="Smiley Face 61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2" name="Isosceles Triangle 61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3" name="Straight Connector 612"/>
                  <p:cNvCxnSpPr>
                    <a:stCxn id="611" idx="4"/>
                    <a:endCxn id="61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traight Connector 61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5" name="Straight Connector 61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6" name="Straight Connector 615"/>
                  <p:cNvCxnSpPr>
                    <a:stCxn id="61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7" name="Straight Connector 616"/>
                  <p:cNvCxnSpPr>
                    <a:stCxn id="61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75" name="Group 574"/>
              <p:cNvGrpSpPr/>
              <p:nvPr/>
            </p:nvGrpSpPr>
            <p:grpSpPr>
              <a:xfrm>
                <a:off x="2133725" y="622208"/>
                <a:ext cx="647299" cy="548239"/>
                <a:chOff x="855846" y="594761"/>
                <a:chExt cx="2954154" cy="2822206"/>
              </a:xfrm>
            </p:grpSpPr>
            <p:grpSp>
              <p:nvGrpSpPr>
                <p:cNvPr id="593" name="Group 592"/>
                <p:cNvGrpSpPr/>
                <p:nvPr/>
              </p:nvGrpSpPr>
              <p:grpSpPr>
                <a:xfrm>
                  <a:off x="2209800" y="594761"/>
                  <a:ext cx="1600200" cy="2772878"/>
                  <a:chOff x="3505200" y="1524000"/>
                  <a:chExt cx="1600200" cy="2772878"/>
                </a:xfrm>
              </p:grpSpPr>
              <p:sp>
                <p:nvSpPr>
                  <p:cNvPr id="602" name="Smiley Face 60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3" name="Straight Connector 602"/>
                  <p:cNvCxnSpPr>
                    <a:stCxn id="60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4" name="Straight Connector 60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5" name="Straight Connector 60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6" name="Rectangle 60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7" name="Rectangle 60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8" name="Rounded Rectangle 60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94" name="Group 593"/>
                <p:cNvGrpSpPr/>
                <p:nvPr/>
              </p:nvGrpSpPr>
              <p:grpSpPr>
                <a:xfrm>
                  <a:off x="855846" y="826167"/>
                  <a:ext cx="1600200" cy="2590800"/>
                  <a:chOff x="1295400" y="1676400"/>
                  <a:chExt cx="1600200" cy="2590800"/>
                </a:xfrm>
              </p:grpSpPr>
              <p:sp>
                <p:nvSpPr>
                  <p:cNvPr id="595" name="Smiley Face 59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6" name="Isosceles Triangle 59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7" name="Straight Connector 596"/>
                  <p:cNvCxnSpPr>
                    <a:stCxn id="595" idx="4"/>
                    <a:endCxn id="59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8" name="Straight Connector 59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traight Connector 59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0" name="Straight Connector 599"/>
                  <p:cNvCxnSpPr>
                    <a:stCxn id="59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1" name="Straight Connector 600"/>
                  <p:cNvCxnSpPr>
                    <a:stCxn id="59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576" name="Group 575"/>
              <p:cNvGrpSpPr/>
              <p:nvPr/>
            </p:nvGrpSpPr>
            <p:grpSpPr>
              <a:xfrm>
                <a:off x="1477142" y="598944"/>
                <a:ext cx="647299" cy="548239"/>
                <a:chOff x="855846" y="594761"/>
                <a:chExt cx="2954154" cy="2822206"/>
              </a:xfrm>
            </p:grpSpPr>
            <p:grpSp>
              <p:nvGrpSpPr>
                <p:cNvPr id="577" name="Group 576"/>
                <p:cNvGrpSpPr/>
                <p:nvPr/>
              </p:nvGrpSpPr>
              <p:grpSpPr>
                <a:xfrm>
                  <a:off x="2209800" y="594761"/>
                  <a:ext cx="1600200" cy="2772878"/>
                  <a:chOff x="3505200" y="1524000"/>
                  <a:chExt cx="1600200" cy="2772878"/>
                </a:xfrm>
              </p:grpSpPr>
              <p:sp>
                <p:nvSpPr>
                  <p:cNvPr id="586" name="Smiley Face 58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7" name="Straight Connector 586"/>
                  <p:cNvCxnSpPr>
                    <a:stCxn id="58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8" name="Straight Connector 58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9" name="Straight Connector 58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0" name="Rectangle 58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1" name="Rectangle 59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2" name="Rounded Rectangle 59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8" name="Group 577"/>
                <p:cNvGrpSpPr/>
                <p:nvPr/>
              </p:nvGrpSpPr>
              <p:grpSpPr>
                <a:xfrm>
                  <a:off x="855846" y="826167"/>
                  <a:ext cx="1600200" cy="2590800"/>
                  <a:chOff x="1295400" y="1676400"/>
                  <a:chExt cx="1600200" cy="2590800"/>
                </a:xfrm>
              </p:grpSpPr>
              <p:sp>
                <p:nvSpPr>
                  <p:cNvPr id="579" name="Smiley Face 57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0" name="Isosceles Triangle 57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1" name="Straight Connector 580"/>
                  <p:cNvCxnSpPr>
                    <a:stCxn id="579" idx="4"/>
                    <a:endCxn id="58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2" name="Straight Connector 58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3" name="Straight Connector 58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4" name="Straight Connector 583"/>
                  <p:cNvCxnSpPr>
                    <a:stCxn id="58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5" name="Straight Connector 584"/>
                  <p:cNvCxnSpPr>
                    <a:stCxn id="58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625" name="Group 624"/>
            <p:cNvGrpSpPr/>
            <p:nvPr/>
          </p:nvGrpSpPr>
          <p:grpSpPr>
            <a:xfrm>
              <a:off x="4236784" y="3073007"/>
              <a:ext cx="2103440" cy="560510"/>
              <a:chOff x="2267093" y="673579"/>
              <a:chExt cx="2103440" cy="560510"/>
            </a:xfrm>
          </p:grpSpPr>
          <p:grpSp>
            <p:nvGrpSpPr>
              <p:cNvPr id="626" name="Group 625"/>
              <p:cNvGrpSpPr/>
              <p:nvPr/>
            </p:nvGrpSpPr>
            <p:grpSpPr>
              <a:xfrm>
                <a:off x="3057899" y="685850"/>
                <a:ext cx="647299" cy="548239"/>
                <a:chOff x="855846" y="594761"/>
                <a:chExt cx="2954154" cy="2822206"/>
              </a:xfrm>
            </p:grpSpPr>
            <p:grpSp>
              <p:nvGrpSpPr>
                <p:cNvPr id="663" name="Group 662"/>
                <p:cNvGrpSpPr/>
                <p:nvPr/>
              </p:nvGrpSpPr>
              <p:grpSpPr>
                <a:xfrm>
                  <a:off x="2209800" y="594761"/>
                  <a:ext cx="1600200" cy="2772878"/>
                  <a:chOff x="3505200" y="1524000"/>
                  <a:chExt cx="1600200" cy="2772878"/>
                </a:xfrm>
              </p:grpSpPr>
              <p:sp>
                <p:nvSpPr>
                  <p:cNvPr id="672" name="Smiley Face 671"/>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3" name="Straight Connector 672"/>
                  <p:cNvCxnSpPr>
                    <a:stCxn id="672"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4" name="Straight Connector 673"/>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5" name="Straight Connector 674"/>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6" name="Rectangle 675"/>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7" name="Rectangle 676"/>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8" name="Rounded Rectangle 677"/>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64" name="Group 663"/>
                <p:cNvGrpSpPr/>
                <p:nvPr/>
              </p:nvGrpSpPr>
              <p:grpSpPr>
                <a:xfrm>
                  <a:off x="855846" y="826167"/>
                  <a:ext cx="1600200" cy="2590800"/>
                  <a:chOff x="1295400" y="1676400"/>
                  <a:chExt cx="1600200" cy="2590800"/>
                </a:xfrm>
              </p:grpSpPr>
              <p:sp>
                <p:nvSpPr>
                  <p:cNvPr id="665" name="Smiley Face 664"/>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6" name="Isosceles Triangle 665"/>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7" name="Straight Connector 666"/>
                  <p:cNvCxnSpPr>
                    <a:stCxn id="665" idx="4"/>
                    <a:endCxn id="666"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8" name="Straight Connector 667"/>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9" name="Straight Connector 668"/>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0" name="Straight Connector 669"/>
                  <p:cNvCxnSpPr>
                    <a:stCxn id="666"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1" name="Straight Connector 670"/>
                  <p:cNvCxnSpPr>
                    <a:stCxn id="666"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627" name="Group 626"/>
              <p:cNvGrpSpPr/>
              <p:nvPr/>
            </p:nvGrpSpPr>
            <p:grpSpPr>
              <a:xfrm>
                <a:off x="3708014" y="673579"/>
                <a:ext cx="662519" cy="526550"/>
                <a:chOff x="4800600" y="407469"/>
                <a:chExt cx="3184358" cy="2596816"/>
              </a:xfrm>
            </p:grpSpPr>
            <p:grpSp>
              <p:nvGrpSpPr>
                <p:cNvPr id="647" name="Group 646"/>
                <p:cNvGrpSpPr/>
                <p:nvPr/>
              </p:nvGrpSpPr>
              <p:grpSpPr>
                <a:xfrm>
                  <a:off x="4800600" y="413485"/>
                  <a:ext cx="1600200" cy="2590800"/>
                  <a:chOff x="1295400" y="1676400"/>
                  <a:chExt cx="1600200" cy="2590800"/>
                </a:xfrm>
              </p:grpSpPr>
              <p:sp>
                <p:nvSpPr>
                  <p:cNvPr id="656" name="Smiley Face 655"/>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7" name="Isosceles Triangle 656"/>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8" name="Straight Connector 657"/>
                  <p:cNvCxnSpPr>
                    <a:stCxn id="656" idx="4"/>
                    <a:endCxn id="657"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9" name="Straight Connector 658"/>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0" name="Straight Connector 659"/>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1" name="Straight Connector 660"/>
                  <p:cNvCxnSpPr>
                    <a:stCxn id="657"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2" name="Straight Connector 661"/>
                  <p:cNvCxnSpPr>
                    <a:stCxn id="657"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48" name="Group 647"/>
                <p:cNvGrpSpPr/>
                <p:nvPr/>
              </p:nvGrpSpPr>
              <p:grpSpPr>
                <a:xfrm>
                  <a:off x="6384758" y="407469"/>
                  <a:ext cx="1600200" cy="2590800"/>
                  <a:chOff x="1295400" y="1676400"/>
                  <a:chExt cx="1600200" cy="2590800"/>
                </a:xfrm>
              </p:grpSpPr>
              <p:sp>
                <p:nvSpPr>
                  <p:cNvPr id="649" name="Smiley Face 64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0" name="Isosceles Triangle 64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1" name="Straight Connector 650"/>
                  <p:cNvCxnSpPr>
                    <a:stCxn id="649" idx="4"/>
                    <a:endCxn id="65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2" name="Straight Connector 65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3" name="Straight Connector 65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4" name="Straight Connector 653"/>
                  <p:cNvCxnSpPr>
                    <a:stCxn id="65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5" name="Straight Connector 654"/>
                  <p:cNvCxnSpPr>
                    <a:stCxn id="65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628" name="Group 627"/>
              <p:cNvGrpSpPr/>
              <p:nvPr/>
            </p:nvGrpSpPr>
            <p:grpSpPr>
              <a:xfrm>
                <a:off x="2267093" y="697827"/>
                <a:ext cx="811413" cy="521248"/>
                <a:chOff x="4991100" y="3258950"/>
                <a:chExt cx="3200400" cy="2790528"/>
              </a:xfrm>
            </p:grpSpPr>
            <p:grpSp>
              <p:nvGrpSpPr>
                <p:cNvPr id="629" name="Group 628"/>
                <p:cNvGrpSpPr/>
                <p:nvPr/>
              </p:nvGrpSpPr>
              <p:grpSpPr>
                <a:xfrm>
                  <a:off x="4991100" y="3276600"/>
                  <a:ext cx="1600200" cy="2772878"/>
                  <a:chOff x="3505200" y="1524000"/>
                  <a:chExt cx="1600200" cy="2772878"/>
                </a:xfrm>
              </p:grpSpPr>
              <p:sp>
                <p:nvSpPr>
                  <p:cNvPr id="639" name="Smiley Face 638"/>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0" name="Straight Connector 639"/>
                  <p:cNvCxnSpPr>
                    <a:stCxn id="639"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1" name="Straight Connector 640"/>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2" name="Straight Connector 641"/>
                  <p:cNvCxnSpPr/>
                  <p:nvPr/>
                </p:nvCxnSpPr>
                <p:spPr>
                  <a:xfrm>
                    <a:off x="4343400" y="2620478"/>
                    <a:ext cx="762000" cy="57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43" name="Rectangle 642"/>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4" name="Rectangle 643"/>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5" name="Rounded Rectangle 644"/>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6" name="Straight Connector 645"/>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30" name="Group 629"/>
                <p:cNvGrpSpPr/>
                <p:nvPr/>
              </p:nvGrpSpPr>
              <p:grpSpPr>
                <a:xfrm>
                  <a:off x="6591300" y="3258950"/>
                  <a:ext cx="1600200" cy="2772878"/>
                  <a:chOff x="3505200" y="1524000"/>
                  <a:chExt cx="1600200" cy="2772878"/>
                </a:xfrm>
              </p:grpSpPr>
              <p:sp>
                <p:nvSpPr>
                  <p:cNvPr id="631" name="Smiley Face 630"/>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2" name="Straight Connector 631"/>
                  <p:cNvCxnSpPr>
                    <a:stCxn id="631"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3" name="Straight Connector 632"/>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4" name="Straight Connector 633"/>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35" name="Rectangle 634"/>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6" name="Rectangle 635"/>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7" name="Rounded Rectangle 636"/>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8" name="Straight Connector 637"/>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679" name="Group 678"/>
            <p:cNvGrpSpPr/>
            <p:nvPr/>
          </p:nvGrpSpPr>
          <p:grpSpPr>
            <a:xfrm>
              <a:off x="2122956" y="4139807"/>
              <a:ext cx="2103440" cy="560510"/>
              <a:chOff x="2267093" y="673579"/>
              <a:chExt cx="2103440" cy="560510"/>
            </a:xfrm>
          </p:grpSpPr>
          <p:grpSp>
            <p:nvGrpSpPr>
              <p:cNvPr id="680" name="Group 679"/>
              <p:cNvGrpSpPr/>
              <p:nvPr/>
            </p:nvGrpSpPr>
            <p:grpSpPr>
              <a:xfrm>
                <a:off x="3057899" y="685850"/>
                <a:ext cx="647299" cy="548239"/>
                <a:chOff x="855846" y="594761"/>
                <a:chExt cx="2954154" cy="2822206"/>
              </a:xfrm>
            </p:grpSpPr>
            <p:grpSp>
              <p:nvGrpSpPr>
                <p:cNvPr id="717" name="Group 716"/>
                <p:cNvGrpSpPr/>
                <p:nvPr/>
              </p:nvGrpSpPr>
              <p:grpSpPr>
                <a:xfrm>
                  <a:off x="2209800" y="594761"/>
                  <a:ext cx="1600200" cy="2772878"/>
                  <a:chOff x="3505200" y="1524000"/>
                  <a:chExt cx="1600200" cy="2772878"/>
                </a:xfrm>
              </p:grpSpPr>
              <p:sp>
                <p:nvSpPr>
                  <p:cNvPr id="726" name="Smiley Face 725"/>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7" name="Straight Connector 726"/>
                  <p:cNvCxnSpPr>
                    <a:stCxn id="726"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8" name="Straight Connector 727"/>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9" name="Straight Connector 728"/>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0" name="Rectangle 729"/>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1" name="Rectangle 730"/>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2" name="Rounded Rectangle 731"/>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8" name="Group 717"/>
                <p:cNvGrpSpPr/>
                <p:nvPr/>
              </p:nvGrpSpPr>
              <p:grpSpPr>
                <a:xfrm>
                  <a:off x="855846" y="826167"/>
                  <a:ext cx="1600200" cy="2590800"/>
                  <a:chOff x="1295400" y="1676400"/>
                  <a:chExt cx="1600200" cy="2590800"/>
                </a:xfrm>
              </p:grpSpPr>
              <p:sp>
                <p:nvSpPr>
                  <p:cNvPr id="719" name="Smiley Face 718"/>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0" name="Isosceles Triangle 719"/>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1" name="Straight Connector 720"/>
                  <p:cNvCxnSpPr>
                    <a:stCxn id="719" idx="4"/>
                    <a:endCxn id="720"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2" name="Straight Connector 721"/>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3" name="Straight Connector 722"/>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4" name="Straight Connector 723"/>
                  <p:cNvCxnSpPr>
                    <a:stCxn id="720"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5" name="Straight Connector 724"/>
                  <p:cNvCxnSpPr>
                    <a:stCxn id="720"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681" name="Group 680"/>
              <p:cNvGrpSpPr/>
              <p:nvPr/>
            </p:nvGrpSpPr>
            <p:grpSpPr>
              <a:xfrm>
                <a:off x="3708014" y="673579"/>
                <a:ext cx="662519" cy="526550"/>
                <a:chOff x="4800600" y="407469"/>
                <a:chExt cx="3184358" cy="2596816"/>
              </a:xfrm>
            </p:grpSpPr>
            <p:grpSp>
              <p:nvGrpSpPr>
                <p:cNvPr id="701" name="Group 700"/>
                <p:cNvGrpSpPr/>
                <p:nvPr/>
              </p:nvGrpSpPr>
              <p:grpSpPr>
                <a:xfrm>
                  <a:off x="4800600" y="413485"/>
                  <a:ext cx="1600200" cy="2590800"/>
                  <a:chOff x="1295400" y="1676400"/>
                  <a:chExt cx="1600200" cy="2590800"/>
                </a:xfrm>
              </p:grpSpPr>
              <p:sp>
                <p:nvSpPr>
                  <p:cNvPr id="710" name="Smiley Face 709"/>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1" name="Isosceles Triangle 710"/>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2" name="Straight Connector 711"/>
                  <p:cNvCxnSpPr>
                    <a:stCxn id="710" idx="4"/>
                    <a:endCxn id="711"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3" name="Straight Connector 712"/>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4" name="Straight Connector 713"/>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5" name="Straight Connector 714"/>
                  <p:cNvCxnSpPr>
                    <a:stCxn id="711"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6" name="Straight Connector 715"/>
                  <p:cNvCxnSpPr>
                    <a:stCxn id="711"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02" name="Group 701"/>
                <p:cNvGrpSpPr/>
                <p:nvPr/>
              </p:nvGrpSpPr>
              <p:grpSpPr>
                <a:xfrm>
                  <a:off x="6384758" y="407469"/>
                  <a:ext cx="1600200" cy="2590800"/>
                  <a:chOff x="1295400" y="1676400"/>
                  <a:chExt cx="1600200" cy="2590800"/>
                </a:xfrm>
              </p:grpSpPr>
              <p:sp>
                <p:nvSpPr>
                  <p:cNvPr id="703" name="Smiley Face 70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4" name="Isosceles Triangle 70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5" name="Straight Connector 704"/>
                  <p:cNvCxnSpPr>
                    <a:stCxn id="703" idx="4"/>
                    <a:endCxn id="70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6" name="Straight Connector 70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7" name="Straight Connector 70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8" name="Straight Connector 707"/>
                  <p:cNvCxnSpPr>
                    <a:stCxn id="70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9" name="Straight Connector 708"/>
                  <p:cNvCxnSpPr>
                    <a:stCxn id="70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682" name="Group 681"/>
              <p:cNvGrpSpPr/>
              <p:nvPr/>
            </p:nvGrpSpPr>
            <p:grpSpPr>
              <a:xfrm>
                <a:off x="2267093" y="697827"/>
                <a:ext cx="811413" cy="521248"/>
                <a:chOff x="4991100" y="3258950"/>
                <a:chExt cx="3200400" cy="2790528"/>
              </a:xfrm>
            </p:grpSpPr>
            <p:grpSp>
              <p:nvGrpSpPr>
                <p:cNvPr id="683" name="Group 682"/>
                <p:cNvGrpSpPr/>
                <p:nvPr/>
              </p:nvGrpSpPr>
              <p:grpSpPr>
                <a:xfrm>
                  <a:off x="4991100" y="3276600"/>
                  <a:ext cx="1600200" cy="2772878"/>
                  <a:chOff x="3505200" y="1524000"/>
                  <a:chExt cx="1600200" cy="2772878"/>
                </a:xfrm>
              </p:grpSpPr>
              <p:sp>
                <p:nvSpPr>
                  <p:cNvPr id="693" name="Smiley Face 692"/>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4" name="Straight Connector 693"/>
                  <p:cNvCxnSpPr>
                    <a:stCxn id="693"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5" name="Straight Connector 694"/>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6" name="Straight Connector 695"/>
                  <p:cNvCxnSpPr/>
                  <p:nvPr/>
                </p:nvCxnSpPr>
                <p:spPr>
                  <a:xfrm>
                    <a:off x="4343400" y="2620478"/>
                    <a:ext cx="762000" cy="57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97" name="Rectangle 696"/>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8" name="Rectangle 697"/>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9" name="Rounded Rectangle 698"/>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0" name="Straight Connector 699"/>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84" name="Group 683"/>
                <p:cNvGrpSpPr/>
                <p:nvPr/>
              </p:nvGrpSpPr>
              <p:grpSpPr>
                <a:xfrm>
                  <a:off x="6591300" y="3258950"/>
                  <a:ext cx="1600200" cy="2772878"/>
                  <a:chOff x="3505200" y="1524000"/>
                  <a:chExt cx="1600200" cy="2772878"/>
                </a:xfrm>
              </p:grpSpPr>
              <p:sp>
                <p:nvSpPr>
                  <p:cNvPr id="685" name="Smiley Face 684"/>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6" name="Straight Connector 685"/>
                  <p:cNvCxnSpPr>
                    <a:stCxn id="685"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7" name="Straight Connector 686"/>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8" name="Straight Connector 687"/>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89" name="Rectangle 688"/>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0" name="Rectangle 689"/>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1" name="Rounded Rectangle 690"/>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2" name="Straight Connector 691"/>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733" name="Group 732"/>
            <p:cNvGrpSpPr/>
            <p:nvPr/>
          </p:nvGrpSpPr>
          <p:grpSpPr>
            <a:xfrm>
              <a:off x="4236784" y="5227299"/>
              <a:ext cx="2103440" cy="560510"/>
              <a:chOff x="2267093" y="673579"/>
              <a:chExt cx="2103440" cy="560510"/>
            </a:xfrm>
          </p:grpSpPr>
          <p:grpSp>
            <p:nvGrpSpPr>
              <p:cNvPr id="734" name="Group 733"/>
              <p:cNvGrpSpPr/>
              <p:nvPr/>
            </p:nvGrpSpPr>
            <p:grpSpPr>
              <a:xfrm>
                <a:off x="3057899" y="685850"/>
                <a:ext cx="647299" cy="548239"/>
                <a:chOff x="855846" y="594761"/>
                <a:chExt cx="2954154" cy="2822206"/>
              </a:xfrm>
            </p:grpSpPr>
            <p:grpSp>
              <p:nvGrpSpPr>
                <p:cNvPr id="771" name="Group 770"/>
                <p:cNvGrpSpPr/>
                <p:nvPr/>
              </p:nvGrpSpPr>
              <p:grpSpPr>
                <a:xfrm>
                  <a:off x="2209800" y="594761"/>
                  <a:ext cx="1600200" cy="2772878"/>
                  <a:chOff x="3505200" y="1524000"/>
                  <a:chExt cx="1600200" cy="2772878"/>
                </a:xfrm>
              </p:grpSpPr>
              <p:sp>
                <p:nvSpPr>
                  <p:cNvPr id="780" name="Smiley Face 779"/>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1" name="Straight Connector 780"/>
                  <p:cNvCxnSpPr>
                    <a:stCxn id="780"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2" name="Straight Connector 781"/>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3" name="Straight Connector 782"/>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4" name="Rectangle 783"/>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5" name="Rectangle 784"/>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6" name="Rounded Rectangle 785"/>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2" name="Group 771"/>
                <p:cNvGrpSpPr/>
                <p:nvPr/>
              </p:nvGrpSpPr>
              <p:grpSpPr>
                <a:xfrm>
                  <a:off x="855846" y="826167"/>
                  <a:ext cx="1600200" cy="2590800"/>
                  <a:chOff x="1295400" y="1676400"/>
                  <a:chExt cx="1600200" cy="2590800"/>
                </a:xfrm>
              </p:grpSpPr>
              <p:sp>
                <p:nvSpPr>
                  <p:cNvPr id="773" name="Smiley Face 772"/>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4" name="Isosceles Triangle 773"/>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5" name="Straight Connector 774"/>
                  <p:cNvCxnSpPr>
                    <a:stCxn id="773" idx="4"/>
                    <a:endCxn id="774"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6" name="Straight Connector 775"/>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7" name="Straight Connector 776"/>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8" name="Straight Connector 777"/>
                  <p:cNvCxnSpPr>
                    <a:stCxn id="774"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9" name="Straight Connector 778"/>
                  <p:cNvCxnSpPr>
                    <a:stCxn id="774"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5" name="Group 734"/>
              <p:cNvGrpSpPr/>
              <p:nvPr/>
            </p:nvGrpSpPr>
            <p:grpSpPr>
              <a:xfrm>
                <a:off x="3708014" y="673579"/>
                <a:ext cx="662519" cy="526550"/>
                <a:chOff x="4800600" y="407469"/>
                <a:chExt cx="3184358" cy="2596816"/>
              </a:xfrm>
            </p:grpSpPr>
            <p:grpSp>
              <p:nvGrpSpPr>
                <p:cNvPr id="755" name="Group 754"/>
                <p:cNvGrpSpPr/>
                <p:nvPr/>
              </p:nvGrpSpPr>
              <p:grpSpPr>
                <a:xfrm>
                  <a:off x="4800600" y="413485"/>
                  <a:ext cx="1600200" cy="2590800"/>
                  <a:chOff x="1295400" y="1676400"/>
                  <a:chExt cx="1600200" cy="2590800"/>
                </a:xfrm>
              </p:grpSpPr>
              <p:sp>
                <p:nvSpPr>
                  <p:cNvPr id="764" name="Smiley Face 763"/>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5" name="Isosceles Triangle 764"/>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6" name="Straight Connector 765"/>
                  <p:cNvCxnSpPr>
                    <a:stCxn id="764" idx="4"/>
                    <a:endCxn id="765"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7" name="Straight Connector 766"/>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8" name="Straight Connector 767"/>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9" name="Straight Connector 768"/>
                  <p:cNvCxnSpPr>
                    <a:stCxn id="765"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0" name="Straight Connector 769"/>
                  <p:cNvCxnSpPr>
                    <a:stCxn id="765"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56" name="Group 755"/>
                <p:cNvGrpSpPr/>
                <p:nvPr/>
              </p:nvGrpSpPr>
              <p:grpSpPr>
                <a:xfrm>
                  <a:off x="6384758" y="407469"/>
                  <a:ext cx="1600200" cy="2590800"/>
                  <a:chOff x="1295400" y="1676400"/>
                  <a:chExt cx="1600200" cy="2590800"/>
                </a:xfrm>
              </p:grpSpPr>
              <p:sp>
                <p:nvSpPr>
                  <p:cNvPr id="757" name="Smiley Face 75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8" name="Isosceles Triangle 75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9" name="Straight Connector 758"/>
                  <p:cNvCxnSpPr>
                    <a:stCxn id="757" idx="4"/>
                    <a:endCxn id="75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0" name="Straight Connector 75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1" name="Straight Connector 76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2" name="Straight Connector 761"/>
                  <p:cNvCxnSpPr>
                    <a:stCxn id="75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3" name="Straight Connector 762"/>
                  <p:cNvCxnSpPr>
                    <a:stCxn id="75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6" name="Group 735"/>
              <p:cNvGrpSpPr/>
              <p:nvPr/>
            </p:nvGrpSpPr>
            <p:grpSpPr>
              <a:xfrm>
                <a:off x="2267093" y="697827"/>
                <a:ext cx="811413" cy="521248"/>
                <a:chOff x="4991100" y="3258950"/>
                <a:chExt cx="3200400" cy="2790528"/>
              </a:xfrm>
            </p:grpSpPr>
            <p:grpSp>
              <p:nvGrpSpPr>
                <p:cNvPr id="737" name="Group 736"/>
                <p:cNvGrpSpPr/>
                <p:nvPr/>
              </p:nvGrpSpPr>
              <p:grpSpPr>
                <a:xfrm>
                  <a:off x="4991100" y="3276600"/>
                  <a:ext cx="1600200" cy="2772878"/>
                  <a:chOff x="3505200" y="1524000"/>
                  <a:chExt cx="1600200" cy="2772878"/>
                </a:xfrm>
              </p:grpSpPr>
              <p:sp>
                <p:nvSpPr>
                  <p:cNvPr id="747" name="Smiley Face 746"/>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8" name="Straight Connector 747"/>
                  <p:cNvCxnSpPr>
                    <a:stCxn id="747"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9" name="Straight Connector 748"/>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0" name="Straight Connector 749"/>
                  <p:cNvCxnSpPr/>
                  <p:nvPr/>
                </p:nvCxnSpPr>
                <p:spPr>
                  <a:xfrm>
                    <a:off x="4343400" y="2620478"/>
                    <a:ext cx="762000" cy="57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51" name="Rectangle 750"/>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2" name="Rectangle 751"/>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3" name="Rounded Rectangle 752"/>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4" name="Straight Connector 753"/>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38" name="Group 737"/>
                <p:cNvGrpSpPr/>
                <p:nvPr/>
              </p:nvGrpSpPr>
              <p:grpSpPr>
                <a:xfrm>
                  <a:off x="6591300" y="3258950"/>
                  <a:ext cx="1600200" cy="2772878"/>
                  <a:chOff x="3505200" y="1524000"/>
                  <a:chExt cx="1600200" cy="2772878"/>
                </a:xfrm>
              </p:grpSpPr>
              <p:sp>
                <p:nvSpPr>
                  <p:cNvPr id="739" name="Smiley Face 738"/>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0" name="Straight Connector 739"/>
                  <p:cNvCxnSpPr>
                    <a:stCxn id="739"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1" name="Straight Connector 740"/>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2" name="Straight Connector 741"/>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43" name="Rectangle 742"/>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4" name="Rectangle 743"/>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5" name="Rounded Rectangle 744"/>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6" name="Straight Connector 745"/>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787" name="Group 786"/>
            <p:cNvGrpSpPr/>
            <p:nvPr/>
          </p:nvGrpSpPr>
          <p:grpSpPr>
            <a:xfrm>
              <a:off x="2122956" y="2506487"/>
              <a:ext cx="2103440" cy="560510"/>
              <a:chOff x="2267093" y="673579"/>
              <a:chExt cx="2103440" cy="560510"/>
            </a:xfrm>
          </p:grpSpPr>
          <p:grpSp>
            <p:nvGrpSpPr>
              <p:cNvPr id="788" name="Group 787"/>
              <p:cNvGrpSpPr/>
              <p:nvPr/>
            </p:nvGrpSpPr>
            <p:grpSpPr>
              <a:xfrm>
                <a:off x="3057899" y="685850"/>
                <a:ext cx="647299" cy="548239"/>
                <a:chOff x="855846" y="594761"/>
                <a:chExt cx="2954154" cy="2822206"/>
              </a:xfrm>
            </p:grpSpPr>
            <p:grpSp>
              <p:nvGrpSpPr>
                <p:cNvPr id="825" name="Group 824"/>
                <p:cNvGrpSpPr/>
                <p:nvPr/>
              </p:nvGrpSpPr>
              <p:grpSpPr>
                <a:xfrm>
                  <a:off x="2209800" y="594761"/>
                  <a:ext cx="1600200" cy="2772878"/>
                  <a:chOff x="3505200" y="1524000"/>
                  <a:chExt cx="1600200" cy="2772878"/>
                </a:xfrm>
              </p:grpSpPr>
              <p:sp>
                <p:nvSpPr>
                  <p:cNvPr id="834" name="Smiley Face 833"/>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5" name="Straight Connector 834"/>
                  <p:cNvCxnSpPr>
                    <a:stCxn id="834"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6" name="Straight Connector 835"/>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7" name="Straight Connector 836"/>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38" name="Rectangle 837"/>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9" name="Rectangle 838"/>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0" name="Rounded Rectangle 839"/>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6" name="Group 825"/>
                <p:cNvGrpSpPr/>
                <p:nvPr/>
              </p:nvGrpSpPr>
              <p:grpSpPr>
                <a:xfrm>
                  <a:off x="855846" y="826167"/>
                  <a:ext cx="1600200" cy="2590800"/>
                  <a:chOff x="1295400" y="1676400"/>
                  <a:chExt cx="1600200" cy="2590800"/>
                </a:xfrm>
              </p:grpSpPr>
              <p:sp>
                <p:nvSpPr>
                  <p:cNvPr id="827" name="Smiley Face 826"/>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8" name="Isosceles Triangle 827"/>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9" name="Straight Connector 828"/>
                  <p:cNvCxnSpPr>
                    <a:stCxn id="827" idx="4"/>
                    <a:endCxn id="828"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0" name="Straight Connector 829"/>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1" name="Straight Connector 830"/>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2" name="Straight Connector 831"/>
                  <p:cNvCxnSpPr>
                    <a:stCxn id="828"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3" name="Straight Connector 832"/>
                  <p:cNvCxnSpPr>
                    <a:stCxn id="828"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89" name="Group 788"/>
              <p:cNvGrpSpPr/>
              <p:nvPr/>
            </p:nvGrpSpPr>
            <p:grpSpPr>
              <a:xfrm>
                <a:off x="3708014" y="673579"/>
                <a:ext cx="662519" cy="526550"/>
                <a:chOff x="4800600" y="407469"/>
                <a:chExt cx="3184358" cy="2596816"/>
              </a:xfrm>
            </p:grpSpPr>
            <p:grpSp>
              <p:nvGrpSpPr>
                <p:cNvPr id="809" name="Group 808"/>
                <p:cNvGrpSpPr/>
                <p:nvPr/>
              </p:nvGrpSpPr>
              <p:grpSpPr>
                <a:xfrm>
                  <a:off x="4800600" y="413485"/>
                  <a:ext cx="1600200" cy="2590800"/>
                  <a:chOff x="1295400" y="1676400"/>
                  <a:chExt cx="1600200" cy="2590800"/>
                </a:xfrm>
              </p:grpSpPr>
              <p:sp>
                <p:nvSpPr>
                  <p:cNvPr id="818" name="Smiley Face 817"/>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9" name="Isosceles Triangle 818"/>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0" name="Straight Connector 819"/>
                  <p:cNvCxnSpPr>
                    <a:stCxn id="818" idx="4"/>
                    <a:endCxn id="819"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1" name="Straight Connector 820"/>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2" name="Straight Connector 821"/>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p:cNvCxnSpPr>
                    <a:stCxn id="819"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p:cNvCxnSpPr>
                    <a:stCxn id="819"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0" name="Group 809"/>
                <p:cNvGrpSpPr/>
                <p:nvPr/>
              </p:nvGrpSpPr>
              <p:grpSpPr>
                <a:xfrm>
                  <a:off x="6384758" y="407469"/>
                  <a:ext cx="1600200" cy="2590800"/>
                  <a:chOff x="1295400" y="1676400"/>
                  <a:chExt cx="1600200" cy="2590800"/>
                </a:xfrm>
              </p:grpSpPr>
              <p:sp>
                <p:nvSpPr>
                  <p:cNvPr id="811" name="Smiley Face 810"/>
                  <p:cNvSpPr/>
                  <p:nvPr/>
                </p:nvSpPr>
                <p:spPr>
                  <a:xfrm>
                    <a:off x="1676400" y="16764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2" name="Isosceles Triangle 811"/>
                  <p:cNvSpPr/>
                  <p:nvPr/>
                </p:nvSpPr>
                <p:spPr>
                  <a:xfrm>
                    <a:off x="1603248" y="2772878"/>
                    <a:ext cx="1060704" cy="914400"/>
                  </a:xfrm>
                  <a:prstGeom prst="triangl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3" name="Straight Connector 812"/>
                  <p:cNvCxnSpPr>
                    <a:stCxn id="811" idx="4"/>
                    <a:endCxn id="812" idx="0"/>
                  </p:cNvCxnSpPr>
                  <p:nvPr/>
                </p:nvCxnSpPr>
                <p:spPr>
                  <a:xfrm>
                    <a:off x="2133600" y="25908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4" name="Straight Connector 813"/>
                  <p:cNvCxnSpPr/>
                  <p:nvPr/>
                </p:nvCxnSpPr>
                <p:spPr>
                  <a:xfrm>
                    <a:off x="1942699"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5" name="Straight Connector 814"/>
                  <p:cNvCxnSpPr/>
                  <p:nvPr/>
                </p:nvCxnSpPr>
                <p:spPr>
                  <a:xfrm>
                    <a:off x="2286000" y="3687278"/>
                    <a:ext cx="0" cy="5799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6" name="Straight Connector 815"/>
                  <p:cNvCxnSpPr>
                    <a:stCxn id="812" idx="0"/>
                  </p:cNvCxnSpPr>
                  <p:nvPr/>
                </p:nvCxnSpPr>
                <p:spPr>
                  <a:xfrm flipH="1">
                    <a:off x="1295400" y="2772878"/>
                    <a:ext cx="8382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7" name="Straight Connector 816"/>
                  <p:cNvCxnSpPr>
                    <a:stCxn id="812" idx="0"/>
                  </p:cNvCxnSpPr>
                  <p:nvPr/>
                </p:nvCxnSpPr>
                <p:spPr>
                  <a:xfrm>
                    <a:off x="2133600" y="2772878"/>
                    <a:ext cx="762000" cy="4572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90" name="Group 789"/>
              <p:cNvGrpSpPr/>
              <p:nvPr/>
            </p:nvGrpSpPr>
            <p:grpSpPr>
              <a:xfrm>
                <a:off x="2267093" y="697827"/>
                <a:ext cx="811413" cy="521248"/>
                <a:chOff x="4991100" y="3258950"/>
                <a:chExt cx="3200400" cy="2790528"/>
              </a:xfrm>
            </p:grpSpPr>
            <p:grpSp>
              <p:nvGrpSpPr>
                <p:cNvPr id="791" name="Group 790"/>
                <p:cNvGrpSpPr/>
                <p:nvPr/>
              </p:nvGrpSpPr>
              <p:grpSpPr>
                <a:xfrm>
                  <a:off x="4991100" y="3276600"/>
                  <a:ext cx="1600200" cy="2772878"/>
                  <a:chOff x="3505200" y="1524000"/>
                  <a:chExt cx="1600200" cy="2772878"/>
                </a:xfrm>
              </p:grpSpPr>
              <p:sp>
                <p:nvSpPr>
                  <p:cNvPr id="801" name="Smiley Face 800"/>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2" name="Straight Connector 801"/>
                  <p:cNvCxnSpPr>
                    <a:stCxn id="801"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3" name="Straight Connector 802"/>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4" name="Straight Connector 803"/>
                  <p:cNvCxnSpPr/>
                  <p:nvPr/>
                </p:nvCxnSpPr>
                <p:spPr>
                  <a:xfrm>
                    <a:off x="4343400" y="2620478"/>
                    <a:ext cx="762000" cy="57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05" name="Rectangle 804"/>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6" name="Rectangle 805"/>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7" name="Rounded Rectangle 806"/>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8" name="Straight Connector 807"/>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2" name="Group 791"/>
                <p:cNvGrpSpPr/>
                <p:nvPr/>
              </p:nvGrpSpPr>
              <p:grpSpPr>
                <a:xfrm>
                  <a:off x="6591300" y="3258950"/>
                  <a:ext cx="1600200" cy="2772878"/>
                  <a:chOff x="3505200" y="1524000"/>
                  <a:chExt cx="1600200" cy="2772878"/>
                </a:xfrm>
              </p:grpSpPr>
              <p:sp>
                <p:nvSpPr>
                  <p:cNvPr id="793" name="Smiley Face 792"/>
                  <p:cNvSpPr/>
                  <p:nvPr/>
                </p:nvSpPr>
                <p:spPr>
                  <a:xfrm>
                    <a:off x="3886200" y="1524000"/>
                    <a:ext cx="914400" cy="914400"/>
                  </a:xfrm>
                  <a:prstGeom prst="smileyFace">
                    <a:avLst/>
                  </a:prstGeom>
                  <a:solidFill>
                    <a:schemeClr val="bg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94" name="Straight Connector 793"/>
                  <p:cNvCxnSpPr>
                    <a:stCxn id="793" idx="4"/>
                  </p:cNvCxnSpPr>
                  <p:nvPr/>
                </p:nvCxnSpPr>
                <p:spPr>
                  <a:xfrm>
                    <a:off x="4343400" y="2438400"/>
                    <a:ext cx="0" cy="18207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5" name="Straight Connector 794"/>
                  <p:cNvCxnSpPr/>
                  <p:nvPr/>
                </p:nvCxnSpPr>
                <p:spPr>
                  <a:xfrm flipH="1">
                    <a:off x="3505200" y="2638124"/>
                    <a:ext cx="838200" cy="5783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6" name="Straight Connector 795"/>
                  <p:cNvCxnSpPr/>
                  <p:nvPr/>
                </p:nvCxnSpPr>
                <p:spPr>
                  <a:xfrm>
                    <a:off x="4343400" y="2620478"/>
                    <a:ext cx="762000" cy="595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97" name="Rectangle 796"/>
                  <p:cNvSpPr/>
                  <p:nvPr/>
                </p:nvSpPr>
                <p:spPr>
                  <a:xfrm>
                    <a:off x="402907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8" name="Rectangle 797"/>
                  <p:cNvSpPr/>
                  <p:nvPr/>
                </p:nvSpPr>
                <p:spPr>
                  <a:xfrm>
                    <a:off x="4505325" y="3382478"/>
                    <a:ext cx="152400" cy="914400"/>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9" name="Rounded Rectangle 798"/>
                  <p:cNvSpPr/>
                  <p:nvPr/>
                </p:nvSpPr>
                <p:spPr>
                  <a:xfrm>
                    <a:off x="4029075" y="2681838"/>
                    <a:ext cx="628650" cy="823361"/>
                  </a:xfrm>
                  <a:prstGeom prst="round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0" name="Straight Connector 799"/>
                  <p:cNvCxnSpPr/>
                  <p:nvPr/>
                </p:nvCxnSpPr>
                <p:spPr>
                  <a:xfrm>
                    <a:off x="4029075" y="3216442"/>
                    <a:ext cx="62865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841" name="Group 840"/>
            <p:cNvGrpSpPr/>
            <p:nvPr/>
          </p:nvGrpSpPr>
          <p:grpSpPr>
            <a:xfrm>
              <a:off x="6553200" y="4114801"/>
              <a:ext cx="1964570" cy="572913"/>
              <a:chOff x="6163824" y="1905000"/>
              <a:chExt cx="1964570" cy="572913"/>
            </a:xfrm>
          </p:grpSpPr>
          <p:grpSp>
            <p:nvGrpSpPr>
              <p:cNvPr id="842" name="Group 841"/>
              <p:cNvGrpSpPr/>
              <p:nvPr/>
            </p:nvGrpSpPr>
            <p:grpSpPr>
              <a:xfrm>
                <a:off x="6163824" y="1915721"/>
                <a:ext cx="685800" cy="529497"/>
                <a:chOff x="770121" y="3599045"/>
                <a:chExt cx="2954154" cy="2822206"/>
              </a:xfrm>
            </p:grpSpPr>
            <p:grpSp>
              <p:nvGrpSpPr>
                <p:cNvPr id="879" name="Group 878"/>
                <p:cNvGrpSpPr/>
                <p:nvPr/>
              </p:nvGrpSpPr>
              <p:grpSpPr>
                <a:xfrm>
                  <a:off x="2124075" y="3599045"/>
                  <a:ext cx="1600200" cy="2772878"/>
                  <a:chOff x="3505200" y="1524000"/>
                  <a:chExt cx="1600200" cy="2772878"/>
                </a:xfrm>
                <a:solidFill>
                  <a:schemeClr val="bg1"/>
                </a:solidFill>
              </p:grpSpPr>
              <p:sp>
                <p:nvSpPr>
                  <p:cNvPr id="888" name="Smiley Face 887"/>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9" name="Straight Connector 888"/>
                  <p:cNvCxnSpPr>
                    <a:stCxn id="888"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0" name="Straight Connector 889"/>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1" name="Straight Connector 890"/>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92" name="Rectangle 891"/>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3" name="Rectangle 892"/>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4" name="Rounded Rectangle 893"/>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95" name="Straight Connector 894"/>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80" name="Group 879"/>
                <p:cNvGrpSpPr/>
                <p:nvPr/>
              </p:nvGrpSpPr>
              <p:grpSpPr>
                <a:xfrm>
                  <a:off x="770121" y="3830451"/>
                  <a:ext cx="1600200" cy="2590800"/>
                  <a:chOff x="1295400" y="1676400"/>
                  <a:chExt cx="1600200" cy="2590800"/>
                </a:xfrm>
                <a:solidFill>
                  <a:schemeClr val="bg1"/>
                </a:solidFill>
              </p:grpSpPr>
              <p:sp>
                <p:nvSpPr>
                  <p:cNvPr id="881" name="Smiley Face 880"/>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2" name="Isosceles Triangle 881"/>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3" name="Straight Connector 882"/>
                  <p:cNvCxnSpPr>
                    <a:stCxn id="881" idx="4"/>
                    <a:endCxn id="882"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4" name="Straight Connector 883"/>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5" name="Straight Connector 884"/>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6" name="Straight Connector 885"/>
                  <p:cNvCxnSpPr>
                    <a:stCxn id="882"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7" name="Straight Connector 886"/>
                  <p:cNvCxnSpPr>
                    <a:stCxn id="882"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43" name="Group 842"/>
              <p:cNvGrpSpPr/>
              <p:nvPr/>
            </p:nvGrpSpPr>
            <p:grpSpPr>
              <a:xfrm>
                <a:off x="7442594" y="1905000"/>
                <a:ext cx="685800" cy="529497"/>
                <a:chOff x="770121" y="3599045"/>
                <a:chExt cx="2954154" cy="2822206"/>
              </a:xfrm>
            </p:grpSpPr>
            <p:grpSp>
              <p:nvGrpSpPr>
                <p:cNvPr id="862" name="Group 861"/>
                <p:cNvGrpSpPr/>
                <p:nvPr/>
              </p:nvGrpSpPr>
              <p:grpSpPr>
                <a:xfrm>
                  <a:off x="2124075" y="3599045"/>
                  <a:ext cx="1600200" cy="2772878"/>
                  <a:chOff x="3505200" y="1524000"/>
                  <a:chExt cx="1600200" cy="2772878"/>
                </a:xfrm>
                <a:solidFill>
                  <a:schemeClr val="bg1"/>
                </a:solidFill>
              </p:grpSpPr>
              <p:sp>
                <p:nvSpPr>
                  <p:cNvPr id="871" name="Smiley Face 870"/>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2" name="Straight Connector 871"/>
                  <p:cNvCxnSpPr>
                    <a:stCxn id="871"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3" name="Straight Connector 872"/>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4" name="Straight Connector 873"/>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75" name="Rectangle 874"/>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6" name="Rectangle 875"/>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7" name="Rounded Rectangle 876"/>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8" name="Straight Connector 877"/>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63" name="Group 862"/>
                <p:cNvGrpSpPr/>
                <p:nvPr/>
              </p:nvGrpSpPr>
              <p:grpSpPr>
                <a:xfrm>
                  <a:off x="770121" y="3830451"/>
                  <a:ext cx="1600200" cy="2590800"/>
                  <a:chOff x="1295400" y="1676400"/>
                  <a:chExt cx="1600200" cy="2590800"/>
                </a:xfrm>
                <a:solidFill>
                  <a:schemeClr val="bg1"/>
                </a:solidFill>
              </p:grpSpPr>
              <p:sp>
                <p:nvSpPr>
                  <p:cNvPr id="864" name="Smiley Face 863"/>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5" name="Isosceles Triangle 864"/>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6" name="Straight Connector 865"/>
                  <p:cNvCxnSpPr>
                    <a:stCxn id="864" idx="4"/>
                    <a:endCxn id="865"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7" name="Straight Connector 866"/>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8" name="Straight Connector 867"/>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9" name="Straight Connector 868"/>
                  <p:cNvCxnSpPr>
                    <a:stCxn id="865"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0" name="Straight Connector 869"/>
                  <p:cNvCxnSpPr>
                    <a:stCxn id="865"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44" name="Group 843"/>
              <p:cNvGrpSpPr/>
              <p:nvPr/>
            </p:nvGrpSpPr>
            <p:grpSpPr>
              <a:xfrm>
                <a:off x="6803565" y="1948416"/>
                <a:ext cx="685800" cy="529497"/>
                <a:chOff x="770121" y="3599045"/>
                <a:chExt cx="2954154" cy="2822206"/>
              </a:xfrm>
            </p:grpSpPr>
            <p:grpSp>
              <p:nvGrpSpPr>
                <p:cNvPr id="845" name="Group 844"/>
                <p:cNvGrpSpPr/>
                <p:nvPr/>
              </p:nvGrpSpPr>
              <p:grpSpPr>
                <a:xfrm>
                  <a:off x="2124075" y="3599045"/>
                  <a:ext cx="1600200" cy="2772878"/>
                  <a:chOff x="3505200" y="1524000"/>
                  <a:chExt cx="1600200" cy="2772878"/>
                </a:xfrm>
                <a:solidFill>
                  <a:schemeClr val="bg1"/>
                </a:solidFill>
              </p:grpSpPr>
              <p:sp>
                <p:nvSpPr>
                  <p:cNvPr id="854" name="Smiley Face 853"/>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5" name="Straight Connector 854"/>
                  <p:cNvCxnSpPr>
                    <a:stCxn id="854"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6" name="Straight Connector 855"/>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7" name="Straight Connector 856"/>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58" name="Rectangle 857"/>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9" name="Rectangle 858"/>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0" name="Rounded Rectangle 859"/>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1" name="Straight Connector 860"/>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46" name="Group 845"/>
                <p:cNvGrpSpPr/>
                <p:nvPr/>
              </p:nvGrpSpPr>
              <p:grpSpPr>
                <a:xfrm>
                  <a:off x="770121" y="3830451"/>
                  <a:ext cx="1600200" cy="2590800"/>
                  <a:chOff x="1295400" y="1676400"/>
                  <a:chExt cx="1600200" cy="2590800"/>
                </a:xfrm>
                <a:solidFill>
                  <a:schemeClr val="bg1"/>
                </a:solidFill>
              </p:grpSpPr>
              <p:sp>
                <p:nvSpPr>
                  <p:cNvPr id="847" name="Smiley Face 846"/>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8" name="Isosceles Triangle 847"/>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49" name="Straight Connector 848"/>
                  <p:cNvCxnSpPr>
                    <a:stCxn id="847" idx="4"/>
                    <a:endCxn id="848"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0" name="Straight Connector 849"/>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1" name="Straight Connector 850"/>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2" name="Straight Connector 851"/>
                  <p:cNvCxnSpPr>
                    <a:stCxn id="848"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3" name="Straight Connector 852"/>
                  <p:cNvCxnSpPr>
                    <a:stCxn id="848"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896" name="Group 895"/>
            <p:cNvGrpSpPr/>
            <p:nvPr/>
          </p:nvGrpSpPr>
          <p:grpSpPr>
            <a:xfrm>
              <a:off x="6588812" y="4676993"/>
              <a:ext cx="1964570" cy="572913"/>
              <a:chOff x="6163824" y="1905000"/>
              <a:chExt cx="1964570" cy="572913"/>
            </a:xfrm>
          </p:grpSpPr>
          <p:grpSp>
            <p:nvGrpSpPr>
              <p:cNvPr id="897" name="Group 896"/>
              <p:cNvGrpSpPr/>
              <p:nvPr/>
            </p:nvGrpSpPr>
            <p:grpSpPr>
              <a:xfrm>
                <a:off x="6163824" y="1915721"/>
                <a:ext cx="685800" cy="529497"/>
                <a:chOff x="770121" y="3599045"/>
                <a:chExt cx="2954154" cy="2822206"/>
              </a:xfrm>
            </p:grpSpPr>
            <p:grpSp>
              <p:nvGrpSpPr>
                <p:cNvPr id="934" name="Group 933"/>
                <p:cNvGrpSpPr/>
                <p:nvPr/>
              </p:nvGrpSpPr>
              <p:grpSpPr>
                <a:xfrm>
                  <a:off x="2124075" y="3599045"/>
                  <a:ext cx="1600200" cy="2772878"/>
                  <a:chOff x="3505200" y="1524000"/>
                  <a:chExt cx="1600200" cy="2772878"/>
                </a:xfrm>
                <a:solidFill>
                  <a:schemeClr val="bg1"/>
                </a:solidFill>
              </p:grpSpPr>
              <p:sp>
                <p:nvSpPr>
                  <p:cNvPr id="943" name="Smiley Face 942"/>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4" name="Straight Connector 943"/>
                  <p:cNvCxnSpPr>
                    <a:stCxn id="943"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5" name="Straight Connector 944"/>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6" name="Straight Connector 945"/>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47" name="Rectangle 946"/>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8" name="Rectangle 947"/>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9" name="Rounded Rectangle 948"/>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50" name="Straight Connector 949"/>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35" name="Group 934"/>
                <p:cNvGrpSpPr/>
                <p:nvPr/>
              </p:nvGrpSpPr>
              <p:grpSpPr>
                <a:xfrm>
                  <a:off x="770121" y="3830451"/>
                  <a:ext cx="1600200" cy="2590800"/>
                  <a:chOff x="1295400" y="1676400"/>
                  <a:chExt cx="1600200" cy="2590800"/>
                </a:xfrm>
                <a:solidFill>
                  <a:schemeClr val="bg1"/>
                </a:solidFill>
              </p:grpSpPr>
              <p:sp>
                <p:nvSpPr>
                  <p:cNvPr id="936" name="Smiley Face 935"/>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7" name="Isosceles Triangle 936"/>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8" name="Straight Connector 937"/>
                  <p:cNvCxnSpPr>
                    <a:stCxn id="936" idx="4"/>
                    <a:endCxn id="937"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9" name="Straight Connector 938"/>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0" name="Straight Connector 939"/>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1" name="Straight Connector 940"/>
                  <p:cNvCxnSpPr>
                    <a:stCxn id="937"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2" name="Straight Connector 941"/>
                  <p:cNvCxnSpPr>
                    <a:stCxn id="937"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98" name="Group 897"/>
              <p:cNvGrpSpPr/>
              <p:nvPr/>
            </p:nvGrpSpPr>
            <p:grpSpPr>
              <a:xfrm>
                <a:off x="7442594" y="1905000"/>
                <a:ext cx="685800" cy="529497"/>
                <a:chOff x="770121" y="3599045"/>
                <a:chExt cx="2954154" cy="2822206"/>
              </a:xfrm>
            </p:grpSpPr>
            <p:grpSp>
              <p:nvGrpSpPr>
                <p:cNvPr id="917" name="Group 916"/>
                <p:cNvGrpSpPr/>
                <p:nvPr/>
              </p:nvGrpSpPr>
              <p:grpSpPr>
                <a:xfrm>
                  <a:off x="2124075" y="3599045"/>
                  <a:ext cx="1600200" cy="2772878"/>
                  <a:chOff x="3505200" y="1524000"/>
                  <a:chExt cx="1600200" cy="2772878"/>
                </a:xfrm>
                <a:solidFill>
                  <a:schemeClr val="bg1"/>
                </a:solidFill>
              </p:grpSpPr>
              <p:sp>
                <p:nvSpPr>
                  <p:cNvPr id="926" name="Smiley Face 925"/>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7" name="Straight Connector 926"/>
                  <p:cNvCxnSpPr>
                    <a:stCxn id="926"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8" name="Straight Connector 927"/>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9" name="Straight Connector 928"/>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30" name="Rectangle 929"/>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1" name="Rectangle 930"/>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2" name="Rounded Rectangle 931"/>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3" name="Straight Connector 932"/>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18" name="Group 917"/>
                <p:cNvGrpSpPr/>
                <p:nvPr/>
              </p:nvGrpSpPr>
              <p:grpSpPr>
                <a:xfrm>
                  <a:off x="770121" y="3830451"/>
                  <a:ext cx="1600200" cy="2590800"/>
                  <a:chOff x="1295400" y="1676400"/>
                  <a:chExt cx="1600200" cy="2590800"/>
                </a:xfrm>
                <a:solidFill>
                  <a:schemeClr val="bg1"/>
                </a:solidFill>
              </p:grpSpPr>
              <p:sp>
                <p:nvSpPr>
                  <p:cNvPr id="919" name="Smiley Face 918"/>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0" name="Isosceles Triangle 919"/>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21" name="Straight Connector 920"/>
                  <p:cNvCxnSpPr>
                    <a:stCxn id="919" idx="4"/>
                    <a:endCxn id="920"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2" name="Straight Connector 921"/>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3" name="Straight Connector 922"/>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4" name="Straight Connector 923"/>
                  <p:cNvCxnSpPr>
                    <a:stCxn id="920"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5" name="Straight Connector 924"/>
                  <p:cNvCxnSpPr>
                    <a:stCxn id="920"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899" name="Group 898"/>
              <p:cNvGrpSpPr/>
              <p:nvPr/>
            </p:nvGrpSpPr>
            <p:grpSpPr>
              <a:xfrm>
                <a:off x="6803565" y="1948416"/>
                <a:ext cx="685800" cy="529497"/>
                <a:chOff x="770121" y="3599045"/>
                <a:chExt cx="2954154" cy="2822206"/>
              </a:xfrm>
            </p:grpSpPr>
            <p:grpSp>
              <p:nvGrpSpPr>
                <p:cNvPr id="900" name="Group 899"/>
                <p:cNvGrpSpPr/>
                <p:nvPr/>
              </p:nvGrpSpPr>
              <p:grpSpPr>
                <a:xfrm>
                  <a:off x="2124075" y="3599045"/>
                  <a:ext cx="1600200" cy="2772878"/>
                  <a:chOff x="3505200" y="1524000"/>
                  <a:chExt cx="1600200" cy="2772878"/>
                </a:xfrm>
                <a:solidFill>
                  <a:schemeClr val="bg1"/>
                </a:solidFill>
              </p:grpSpPr>
              <p:sp>
                <p:nvSpPr>
                  <p:cNvPr id="909" name="Smiley Face 908"/>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0" name="Straight Connector 909"/>
                  <p:cNvCxnSpPr>
                    <a:stCxn id="909"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1" name="Straight Connector 910"/>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2" name="Straight Connector 911"/>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13" name="Rectangle 912"/>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4" name="Rectangle 913"/>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5" name="Rounded Rectangle 914"/>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6" name="Straight Connector 915"/>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01" name="Group 900"/>
                <p:cNvGrpSpPr/>
                <p:nvPr/>
              </p:nvGrpSpPr>
              <p:grpSpPr>
                <a:xfrm>
                  <a:off x="770121" y="3830451"/>
                  <a:ext cx="1600200" cy="2590800"/>
                  <a:chOff x="1295400" y="1676400"/>
                  <a:chExt cx="1600200" cy="2590800"/>
                </a:xfrm>
                <a:solidFill>
                  <a:schemeClr val="bg1"/>
                </a:solidFill>
              </p:grpSpPr>
              <p:sp>
                <p:nvSpPr>
                  <p:cNvPr id="902" name="Smiley Face 901"/>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3" name="Isosceles Triangle 902"/>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4" name="Straight Connector 903"/>
                  <p:cNvCxnSpPr>
                    <a:stCxn id="902" idx="4"/>
                    <a:endCxn id="903"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5" name="Straight Connector 904"/>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6" name="Straight Connector 905"/>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7" name="Straight Connector 906"/>
                  <p:cNvCxnSpPr>
                    <a:stCxn id="903"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8" name="Straight Connector 907"/>
                  <p:cNvCxnSpPr>
                    <a:stCxn id="903"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951" name="Group 950"/>
            <p:cNvGrpSpPr/>
            <p:nvPr/>
          </p:nvGrpSpPr>
          <p:grpSpPr>
            <a:xfrm>
              <a:off x="6595020" y="5769976"/>
              <a:ext cx="1964570" cy="572913"/>
              <a:chOff x="6163824" y="1905000"/>
              <a:chExt cx="1964570" cy="572913"/>
            </a:xfrm>
          </p:grpSpPr>
          <p:grpSp>
            <p:nvGrpSpPr>
              <p:cNvPr id="952" name="Group 951"/>
              <p:cNvGrpSpPr/>
              <p:nvPr/>
            </p:nvGrpSpPr>
            <p:grpSpPr>
              <a:xfrm>
                <a:off x="6163824" y="1915721"/>
                <a:ext cx="685800" cy="529497"/>
                <a:chOff x="770121" y="3599045"/>
                <a:chExt cx="2954154" cy="2822206"/>
              </a:xfrm>
            </p:grpSpPr>
            <p:grpSp>
              <p:nvGrpSpPr>
                <p:cNvPr id="989" name="Group 988"/>
                <p:cNvGrpSpPr/>
                <p:nvPr/>
              </p:nvGrpSpPr>
              <p:grpSpPr>
                <a:xfrm>
                  <a:off x="2124075" y="3599045"/>
                  <a:ext cx="1600200" cy="2772878"/>
                  <a:chOff x="3505200" y="1524000"/>
                  <a:chExt cx="1600200" cy="2772878"/>
                </a:xfrm>
                <a:solidFill>
                  <a:schemeClr val="bg1"/>
                </a:solidFill>
              </p:grpSpPr>
              <p:sp>
                <p:nvSpPr>
                  <p:cNvPr id="998" name="Smiley Face 997"/>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9" name="Straight Connector 998"/>
                  <p:cNvCxnSpPr>
                    <a:stCxn id="998"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0" name="Straight Connector 999"/>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1" name="Straight Connector 1000"/>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02" name="Rectangle 1001"/>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3" name="Rectangle 1002"/>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4" name="Rounded Rectangle 1003"/>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5" name="Straight Connector 1004"/>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90" name="Group 989"/>
                <p:cNvGrpSpPr/>
                <p:nvPr/>
              </p:nvGrpSpPr>
              <p:grpSpPr>
                <a:xfrm>
                  <a:off x="770121" y="3830451"/>
                  <a:ext cx="1600200" cy="2590800"/>
                  <a:chOff x="1295400" y="1676400"/>
                  <a:chExt cx="1600200" cy="2590800"/>
                </a:xfrm>
                <a:solidFill>
                  <a:schemeClr val="bg1"/>
                </a:solidFill>
              </p:grpSpPr>
              <p:sp>
                <p:nvSpPr>
                  <p:cNvPr id="991" name="Smiley Face 990"/>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2" name="Isosceles Triangle 991"/>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3" name="Straight Connector 992"/>
                  <p:cNvCxnSpPr>
                    <a:stCxn id="991" idx="4"/>
                    <a:endCxn id="992"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4" name="Straight Connector 993"/>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5" name="Straight Connector 994"/>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6" name="Straight Connector 995"/>
                  <p:cNvCxnSpPr>
                    <a:stCxn id="992"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7" name="Straight Connector 996"/>
                  <p:cNvCxnSpPr>
                    <a:stCxn id="992"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953" name="Group 952"/>
              <p:cNvGrpSpPr/>
              <p:nvPr/>
            </p:nvGrpSpPr>
            <p:grpSpPr>
              <a:xfrm>
                <a:off x="7442594" y="1905000"/>
                <a:ext cx="685800" cy="529497"/>
                <a:chOff x="770121" y="3599045"/>
                <a:chExt cx="2954154" cy="2822206"/>
              </a:xfrm>
            </p:grpSpPr>
            <p:grpSp>
              <p:nvGrpSpPr>
                <p:cNvPr id="972" name="Group 971"/>
                <p:cNvGrpSpPr/>
                <p:nvPr/>
              </p:nvGrpSpPr>
              <p:grpSpPr>
                <a:xfrm>
                  <a:off x="2124075" y="3599045"/>
                  <a:ext cx="1600200" cy="2772878"/>
                  <a:chOff x="3505200" y="1524000"/>
                  <a:chExt cx="1600200" cy="2772878"/>
                </a:xfrm>
                <a:solidFill>
                  <a:schemeClr val="bg1"/>
                </a:solidFill>
              </p:grpSpPr>
              <p:sp>
                <p:nvSpPr>
                  <p:cNvPr id="981" name="Smiley Face 980"/>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2" name="Straight Connector 981"/>
                  <p:cNvCxnSpPr>
                    <a:stCxn id="981"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3" name="Straight Connector 982"/>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4" name="Straight Connector 983"/>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5" name="Rectangle 984"/>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6" name="Rectangle 985"/>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7" name="Rounded Rectangle 986"/>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8" name="Straight Connector 987"/>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73" name="Group 972"/>
                <p:cNvGrpSpPr/>
                <p:nvPr/>
              </p:nvGrpSpPr>
              <p:grpSpPr>
                <a:xfrm>
                  <a:off x="770121" y="3830451"/>
                  <a:ext cx="1600200" cy="2590800"/>
                  <a:chOff x="1295400" y="1676400"/>
                  <a:chExt cx="1600200" cy="2590800"/>
                </a:xfrm>
                <a:solidFill>
                  <a:schemeClr val="bg1"/>
                </a:solidFill>
              </p:grpSpPr>
              <p:sp>
                <p:nvSpPr>
                  <p:cNvPr id="974" name="Smiley Face 973"/>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5" name="Isosceles Triangle 974"/>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6" name="Straight Connector 975"/>
                  <p:cNvCxnSpPr>
                    <a:stCxn id="974" idx="4"/>
                    <a:endCxn id="975"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7" name="Straight Connector 976"/>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8" name="Straight Connector 977"/>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9" name="Straight Connector 978"/>
                  <p:cNvCxnSpPr>
                    <a:stCxn id="975"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0" name="Straight Connector 979"/>
                  <p:cNvCxnSpPr>
                    <a:stCxn id="975"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954" name="Group 953"/>
              <p:cNvGrpSpPr/>
              <p:nvPr/>
            </p:nvGrpSpPr>
            <p:grpSpPr>
              <a:xfrm>
                <a:off x="6803565" y="1948416"/>
                <a:ext cx="685800" cy="529497"/>
                <a:chOff x="770121" y="3599045"/>
                <a:chExt cx="2954154" cy="2822206"/>
              </a:xfrm>
            </p:grpSpPr>
            <p:grpSp>
              <p:nvGrpSpPr>
                <p:cNvPr id="955" name="Group 954"/>
                <p:cNvGrpSpPr/>
                <p:nvPr/>
              </p:nvGrpSpPr>
              <p:grpSpPr>
                <a:xfrm>
                  <a:off x="2124075" y="3599045"/>
                  <a:ext cx="1600200" cy="2772878"/>
                  <a:chOff x="3505200" y="1524000"/>
                  <a:chExt cx="1600200" cy="2772878"/>
                </a:xfrm>
                <a:solidFill>
                  <a:schemeClr val="bg1"/>
                </a:solidFill>
              </p:grpSpPr>
              <p:sp>
                <p:nvSpPr>
                  <p:cNvPr id="964" name="Smiley Face 963"/>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65" name="Straight Connector 964"/>
                  <p:cNvCxnSpPr>
                    <a:stCxn id="964"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6" name="Straight Connector 965"/>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7" name="Straight Connector 966"/>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68" name="Rectangle 967"/>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9" name="Rectangle 968"/>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0" name="Rounded Rectangle 969"/>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1" name="Straight Connector 970"/>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56" name="Group 955"/>
                <p:cNvGrpSpPr/>
                <p:nvPr/>
              </p:nvGrpSpPr>
              <p:grpSpPr>
                <a:xfrm>
                  <a:off x="770121" y="3830451"/>
                  <a:ext cx="1600200" cy="2590800"/>
                  <a:chOff x="1295400" y="1676400"/>
                  <a:chExt cx="1600200" cy="2590800"/>
                </a:xfrm>
                <a:solidFill>
                  <a:schemeClr val="bg1"/>
                </a:solidFill>
              </p:grpSpPr>
              <p:sp>
                <p:nvSpPr>
                  <p:cNvPr id="957" name="Smiley Face 956"/>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8" name="Isosceles Triangle 957"/>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59" name="Straight Connector 958"/>
                  <p:cNvCxnSpPr>
                    <a:stCxn id="957" idx="4"/>
                    <a:endCxn id="958"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0" name="Straight Connector 959"/>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1" name="Straight Connector 960"/>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2" name="Straight Connector 961"/>
                  <p:cNvCxnSpPr>
                    <a:stCxn id="958"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3" name="Straight Connector 962"/>
                  <p:cNvCxnSpPr>
                    <a:stCxn id="958"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006" name="Group 1005"/>
            <p:cNvGrpSpPr/>
            <p:nvPr/>
          </p:nvGrpSpPr>
          <p:grpSpPr>
            <a:xfrm>
              <a:off x="6603539" y="5207784"/>
              <a:ext cx="1964570" cy="572913"/>
              <a:chOff x="6163824" y="1905000"/>
              <a:chExt cx="1964570" cy="572913"/>
            </a:xfrm>
          </p:grpSpPr>
          <p:grpSp>
            <p:nvGrpSpPr>
              <p:cNvPr id="1007" name="Group 1006"/>
              <p:cNvGrpSpPr/>
              <p:nvPr/>
            </p:nvGrpSpPr>
            <p:grpSpPr>
              <a:xfrm>
                <a:off x="6163824" y="1915721"/>
                <a:ext cx="685800" cy="529497"/>
                <a:chOff x="770121" y="3599045"/>
                <a:chExt cx="2954154" cy="2822206"/>
              </a:xfrm>
            </p:grpSpPr>
            <p:grpSp>
              <p:nvGrpSpPr>
                <p:cNvPr id="1044" name="Group 1043"/>
                <p:cNvGrpSpPr/>
                <p:nvPr/>
              </p:nvGrpSpPr>
              <p:grpSpPr>
                <a:xfrm>
                  <a:off x="2124075" y="3599045"/>
                  <a:ext cx="1600200" cy="2772878"/>
                  <a:chOff x="3505200" y="1524000"/>
                  <a:chExt cx="1600200" cy="2772878"/>
                </a:xfrm>
                <a:solidFill>
                  <a:schemeClr val="bg1"/>
                </a:solidFill>
              </p:grpSpPr>
              <p:sp>
                <p:nvSpPr>
                  <p:cNvPr id="1053" name="Smiley Face 1052"/>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4" name="Straight Connector 1053"/>
                  <p:cNvCxnSpPr>
                    <a:stCxn id="1053"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5" name="Straight Connector 1054"/>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6" name="Straight Connector 1055"/>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57" name="Rectangle 1056"/>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8" name="Rectangle 1057"/>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9" name="Rounded Rectangle 1058"/>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0" name="Straight Connector 1059"/>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45" name="Group 1044"/>
                <p:cNvGrpSpPr/>
                <p:nvPr/>
              </p:nvGrpSpPr>
              <p:grpSpPr>
                <a:xfrm>
                  <a:off x="770121" y="3830451"/>
                  <a:ext cx="1600200" cy="2590800"/>
                  <a:chOff x="1295400" y="1676400"/>
                  <a:chExt cx="1600200" cy="2590800"/>
                </a:xfrm>
                <a:solidFill>
                  <a:schemeClr val="bg1"/>
                </a:solidFill>
              </p:grpSpPr>
              <p:sp>
                <p:nvSpPr>
                  <p:cNvPr id="1046" name="Smiley Face 1045"/>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7" name="Isosceles Triangle 1046"/>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8" name="Straight Connector 1047"/>
                  <p:cNvCxnSpPr>
                    <a:stCxn id="1046" idx="4"/>
                    <a:endCxn id="1047"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9" name="Straight Connector 1048"/>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0" name="Straight Connector 1049"/>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1" name="Straight Connector 1050"/>
                  <p:cNvCxnSpPr>
                    <a:stCxn id="1047"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2" name="Straight Connector 1051"/>
                  <p:cNvCxnSpPr>
                    <a:stCxn id="1047"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08" name="Group 1007"/>
              <p:cNvGrpSpPr/>
              <p:nvPr/>
            </p:nvGrpSpPr>
            <p:grpSpPr>
              <a:xfrm>
                <a:off x="7442594" y="1905000"/>
                <a:ext cx="685800" cy="529497"/>
                <a:chOff x="770121" y="3599045"/>
                <a:chExt cx="2954154" cy="2822206"/>
              </a:xfrm>
            </p:grpSpPr>
            <p:grpSp>
              <p:nvGrpSpPr>
                <p:cNvPr id="1027" name="Group 1026"/>
                <p:cNvGrpSpPr/>
                <p:nvPr/>
              </p:nvGrpSpPr>
              <p:grpSpPr>
                <a:xfrm>
                  <a:off x="2124075" y="3599045"/>
                  <a:ext cx="1600200" cy="2772878"/>
                  <a:chOff x="3505200" y="1524000"/>
                  <a:chExt cx="1600200" cy="2772878"/>
                </a:xfrm>
                <a:solidFill>
                  <a:schemeClr val="bg1"/>
                </a:solidFill>
              </p:grpSpPr>
              <p:sp>
                <p:nvSpPr>
                  <p:cNvPr id="1036" name="Smiley Face 1035"/>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7" name="Straight Connector 1036"/>
                  <p:cNvCxnSpPr>
                    <a:stCxn id="1036"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8" name="Straight Connector 1037"/>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9" name="Straight Connector 1038"/>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40" name="Rectangle 1039"/>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Rectangle 1040"/>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2" name="Rounded Rectangle 1041"/>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43" name="Straight Connector 1042"/>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28" name="Group 1027"/>
                <p:cNvGrpSpPr/>
                <p:nvPr/>
              </p:nvGrpSpPr>
              <p:grpSpPr>
                <a:xfrm>
                  <a:off x="770121" y="3830451"/>
                  <a:ext cx="1600200" cy="2590800"/>
                  <a:chOff x="1295400" y="1676400"/>
                  <a:chExt cx="1600200" cy="2590800"/>
                </a:xfrm>
                <a:solidFill>
                  <a:schemeClr val="bg1"/>
                </a:solidFill>
              </p:grpSpPr>
              <p:sp>
                <p:nvSpPr>
                  <p:cNvPr id="1029" name="Smiley Face 1028"/>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Isosceles Triangle 1029"/>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1" name="Straight Connector 1030"/>
                  <p:cNvCxnSpPr>
                    <a:stCxn id="1029" idx="4"/>
                    <a:endCxn id="1030"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2" name="Straight Connector 1031"/>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3" name="Straight Connector 1032"/>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4" name="Straight Connector 1033"/>
                  <p:cNvCxnSpPr>
                    <a:stCxn id="1030"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5" name="Straight Connector 1034"/>
                  <p:cNvCxnSpPr>
                    <a:stCxn id="1030"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09" name="Group 1008"/>
              <p:cNvGrpSpPr/>
              <p:nvPr/>
            </p:nvGrpSpPr>
            <p:grpSpPr>
              <a:xfrm>
                <a:off x="6803565" y="1948416"/>
                <a:ext cx="685800" cy="529497"/>
                <a:chOff x="770121" y="3599045"/>
                <a:chExt cx="2954154" cy="2822206"/>
              </a:xfrm>
            </p:grpSpPr>
            <p:grpSp>
              <p:nvGrpSpPr>
                <p:cNvPr id="1010" name="Group 1009"/>
                <p:cNvGrpSpPr/>
                <p:nvPr/>
              </p:nvGrpSpPr>
              <p:grpSpPr>
                <a:xfrm>
                  <a:off x="2124075" y="3599045"/>
                  <a:ext cx="1600200" cy="2772878"/>
                  <a:chOff x="3505200" y="1524000"/>
                  <a:chExt cx="1600200" cy="2772878"/>
                </a:xfrm>
                <a:solidFill>
                  <a:schemeClr val="bg1"/>
                </a:solidFill>
              </p:grpSpPr>
              <p:sp>
                <p:nvSpPr>
                  <p:cNvPr id="1019" name="Smiley Face 1018"/>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0" name="Straight Connector 1019"/>
                  <p:cNvCxnSpPr>
                    <a:stCxn id="1019"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1" name="Straight Connector 1020"/>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2" name="Straight Connector 1021"/>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23" name="Rectangle 1022"/>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Rectangle 1023"/>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Rounded Rectangle 1024"/>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6" name="Straight Connector 1025"/>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11" name="Group 1010"/>
                <p:cNvGrpSpPr/>
                <p:nvPr/>
              </p:nvGrpSpPr>
              <p:grpSpPr>
                <a:xfrm>
                  <a:off x="770121" y="3830451"/>
                  <a:ext cx="1600200" cy="2590800"/>
                  <a:chOff x="1295400" y="1676400"/>
                  <a:chExt cx="1600200" cy="2590800"/>
                </a:xfrm>
                <a:solidFill>
                  <a:schemeClr val="bg1"/>
                </a:solidFill>
              </p:grpSpPr>
              <p:sp>
                <p:nvSpPr>
                  <p:cNvPr id="1012" name="Smiley Face 1011"/>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3" name="Isosceles Triangle 1012"/>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14" name="Straight Connector 1013"/>
                  <p:cNvCxnSpPr>
                    <a:stCxn id="1012" idx="4"/>
                    <a:endCxn id="1013"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5" name="Straight Connector 1014"/>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6" name="Straight Connector 1015"/>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7" name="Straight Connector 1016"/>
                  <p:cNvCxnSpPr>
                    <a:stCxn id="1013"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8" name="Straight Connector 1017"/>
                  <p:cNvCxnSpPr>
                    <a:stCxn id="1013"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061" name="Group 1060"/>
            <p:cNvGrpSpPr/>
            <p:nvPr/>
          </p:nvGrpSpPr>
          <p:grpSpPr>
            <a:xfrm>
              <a:off x="6582355" y="3562519"/>
              <a:ext cx="1964570" cy="572913"/>
              <a:chOff x="6163824" y="1905000"/>
              <a:chExt cx="1964570" cy="572913"/>
            </a:xfrm>
          </p:grpSpPr>
          <p:grpSp>
            <p:nvGrpSpPr>
              <p:cNvPr id="1062" name="Group 1061"/>
              <p:cNvGrpSpPr/>
              <p:nvPr/>
            </p:nvGrpSpPr>
            <p:grpSpPr>
              <a:xfrm>
                <a:off x="6163824" y="1915721"/>
                <a:ext cx="685800" cy="529497"/>
                <a:chOff x="770121" y="3599045"/>
                <a:chExt cx="2954154" cy="2822206"/>
              </a:xfrm>
            </p:grpSpPr>
            <p:grpSp>
              <p:nvGrpSpPr>
                <p:cNvPr id="1099" name="Group 1098"/>
                <p:cNvGrpSpPr/>
                <p:nvPr/>
              </p:nvGrpSpPr>
              <p:grpSpPr>
                <a:xfrm>
                  <a:off x="2124075" y="3599045"/>
                  <a:ext cx="1600200" cy="2772878"/>
                  <a:chOff x="3505200" y="1524000"/>
                  <a:chExt cx="1600200" cy="2772878"/>
                </a:xfrm>
                <a:solidFill>
                  <a:schemeClr val="bg1"/>
                </a:solidFill>
              </p:grpSpPr>
              <p:sp>
                <p:nvSpPr>
                  <p:cNvPr id="1108" name="Smiley Face 1107"/>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9" name="Straight Connector 1108"/>
                  <p:cNvCxnSpPr>
                    <a:stCxn id="1108"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0" name="Straight Connector 1109"/>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1" name="Straight Connector 1110"/>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2" name="Rectangle 1111"/>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3" name="Rectangle 1112"/>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4" name="Rounded Rectangle 1113"/>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5" name="Straight Connector 1114"/>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00" name="Group 1099"/>
                <p:cNvGrpSpPr/>
                <p:nvPr/>
              </p:nvGrpSpPr>
              <p:grpSpPr>
                <a:xfrm>
                  <a:off x="770121" y="3830451"/>
                  <a:ext cx="1600200" cy="2590800"/>
                  <a:chOff x="1295400" y="1676400"/>
                  <a:chExt cx="1600200" cy="2590800"/>
                </a:xfrm>
                <a:solidFill>
                  <a:schemeClr val="bg1"/>
                </a:solidFill>
              </p:grpSpPr>
              <p:sp>
                <p:nvSpPr>
                  <p:cNvPr id="1101" name="Smiley Face 1100"/>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Isosceles Triangle 1101"/>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3" name="Straight Connector 1102"/>
                  <p:cNvCxnSpPr>
                    <a:stCxn id="1101" idx="4"/>
                    <a:endCxn id="1102"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4" name="Straight Connector 1103"/>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5" name="Straight Connector 1104"/>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6" name="Straight Connector 1105"/>
                  <p:cNvCxnSpPr>
                    <a:stCxn id="1102"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7" name="Straight Connector 1106"/>
                  <p:cNvCxnSpPr>
                    <a:stCxn id="1102"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63" name="Group 1062"/>
              <p:cNvGrpSpPr/>
              <p:nvPr/>
            </p:nvGrpSpPr>
            <p:grpSpPr>
              <a:xfrm>
                <a:off x="7442594" y="1905000"/>
                <a:ext cx="685800" cy="529497"/>
                <a:chOff x="770121" y="3599045"/>
                <a:chExt cx="2954154" cy="2822206"/>
              </a:xfrm>
            </p:grpSpPr>
            <p:grpSp>
              <p:nvGrpSpPr>
                <p:cNvPr id="1082" name="Group 1081"/>
                <p:cNvGrpSpPr/>
                <p:nvPr/>
              </p:nvGrpSpPr>
              <p:grpSpPr>
                <a:xfrm>
                  <a:off x="2124075" y="3599045"/>
                  <a:ext cx="1600200" cy="2772878"/>
                  <a:chOff x="3505200" y="1524000"/>
                  <a:chExt cx="1600200" cy="2772878"/>
                </a:xfrm>
                <a:solidFill>
                  <a:schemeClr val="bg1"/>
                </a:solidFill>
              </p:grpSpPr>
              <p:sp>
                <p:nvSpPr>
                  <p:cNvPr id="1091" name="Smiley Face 1090"/>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2" name="Straight Connector 1091"/>
                  <p:cNvCxnSpPr>
                    <a:stCxn id="1091"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3" name="Straight Connector 1092"/>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4" name="Straight Connector 1093"/>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5" name="Rectangle 1094"/>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6" name="Rectangle 1095"/>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7" name="Rounded Rectangle 1096"/>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98" name="Straight Connector 1097"/>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83" name="Group 1082"/>
                <p:cNvGrpSpPr/>
                <p:nvPr/>
              </p:nvGrpSpPr>
              <p:grpSpPr>
                <a:xfrm>
                  <a:off x="770121" y="3830451"/>
                  <a:ext cx="1600200" cy="2590800"/>
                  <a:chOff x="1295400" y="1676400"/>
                  <a:chExt cx="1600200" cy="2590800"/>
                </a:xfrm>
                <a:solidFill>
                  <a:schemeClr val="bg1"/>
                </a:solidFill>
              </p:grpSpPr>
              <p:sp>
                <p:nvSpPr>
                  <p:cNvPr id="1084" name="Smiley Face 1083"/>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 name="Isosceles Triangle 1084"/>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6" name="Straight Connector 1085"/>
                  <p:cNvCxnSpPr>
                    <a:stCxn id="1084" idx="4"/>
                    <a:endCxn id="1085"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7" name="Straight Connector 1086"/>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8" name="Straight Connector 1087"/>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9" name="Straight Connector 1088"/>
                  <p:cNvCxnSpPr>
                    <a:stCxn id="1085"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0" name="Straight Connector 1089"/>
                  <p:cNvCxnSpPr>
                    <a:stCxn id="1085"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64" name="Group 1063"/>
              <p:cNvGrpSpPr/>
              <p:nvPr/>
            </p:nvGrpSpPr>
            <p:grpSpPr>
              <a:xfrm>
                <a:off x="6803565" y="1948416"/>
                <a:ext cx="685800" cy="529497"/>
                <a:chOff x="770121" y="3599045"/>
                <a:chExt cx="2954154" cy="2822206"/>
              </a:xfrm>
            </p:grpSpPr>
            <p:grpSp>
              <p:nvGrpSpPr>
                <p:cNvPr id="1065" name="Group 1064"/>
                <p:cNvGrpSpPr/>
                <p:nvPr/>
              </p:nvGrpSpPr>
              <p:grpSpPr>
                <a:xfrm>
                  <a:off x="2124075" y="3599045"/>
                  <a:ext cx="1600200" cy="2772878"/>
                  <a:chOff x="3505200" y="1524000"/>
                  <a:chExt cx="1600200" cy="2772878"/>
                </a:xfrm>
                <a:solidFill>
                  <a:schemeClr val="bg1"/>
                </a:solidFill>
              </p:grpSpPr>
              <p:sp>
                <p:nvSpPr>
                  <p:cNvPr id="1074" name="Smiley Face 1073"/>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5" name="Straight Connector 1074"/>
                  <p:cNvCxnSpPr>
                    <a:stCxn id="1074"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6" name="Straight Connector 1075"/>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7" name="Straight Connector 1076"/>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78" name="Rectangle 1077"/>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9" name="Rectangle 1078"/>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0" name="Rounded Rectangle 1079"/>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1" name="Straight Connector 1080"/>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66" name="Group 1065"/>
                <p:cNvGrpSpPr/>
                <p:nvPr/>
              </p:nvGrpSpPr>
              <p:grpSpPr>
                <a:xfrm>
                  <a:off x="770121" y="3830451"/>
                  <a:ext cx="1600200" cy="2590800"/>
                  <a:chOff x="1295400" y="1676400"/>
                  <a:chExt cx="1600200" cy="2590800"/>
                </a:xfrm>
                <a:solidFill>
                  <a:schemeClr val="bg1"/>
                </a:solidFill>
              </p:grpSpPr>
              <p:sp>
                <p:nvSpPr>
                  <p:cNvPr id="1067" name="Smiley Face 1066"/>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8" name="Isosceles Triangle 1067"/>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9" name="Straight Connector 1068"/>
                  <p:cNvCxnSpPr>
                    <a:stCxn id="1067" idx="4"/>
                    <a:endCxn id="1068"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0" name="Straight Connector 1069"/>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1" name="Straight Connector 1070"/>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2" name="Straight Connector 1071"/>
                  <p:cNvCxnSpPr>
                    <a:stCxn id="1068"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3" name="Straight Connector 1072"/>
                  <p:cNvCxnSpPr>
                    <a:stCxn id="1068"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1116" name="Group 1115"/>
            <p:cNvGrpSpPr/>
            <p:nvPr/>
          </p:nvGrpSpPr>
          <p:grpSpPr>
            <a:xfrm>
              <a:off x="9261077" y="3097334"/>
              <a:ext cx="685800" cy="529497"/>
              <a:chOff x="770121" y="3599045"/>
              <a:chExt cx="2954154" cy="2822206"/>
            </a:xfrm>
            <a:solidFill>
              <a:schemeClr val="bg1">
                <a:lumMod val="75000"/>
              </a:schemeClr>
            </a:solidFill>
          </p:grpSpPr>
          <p:grpSp>
            <p:nvGrpSpPr>
              <p:cNvPr id="1117" name="Group 1116"/>
              <p:cNvGrpSpPr/>
              <p:nvPr/>
            </p:nvGrpSpPr>
            <p:grpSpPr>
              <a:xfrm>
                <a:off x="2124075" y="3599045"/>
                <a:ext cx="1600200" cy="2772878"/>
                <a:chOff x="3505200" y="1524000"/>
                <a:chExt cx="1600200" cy="2772878"/>
              </a:xfrm>
              <a:grpFill/>
            </p:grpSpPr>
            <p:sp>
              <p:nvSpPr>
                <p:cNvPr id="1126" name="Smiley Face 1125"/>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7" name="Straight Connector 1126"/>
                <p:cNvCxnSpPr>
                  <a:stCxn id="1126"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8" name="Straight Connector 1127"/>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9" name="Straight Connector 1128"/>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0" name="Rectangle 1129"/>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1" name="Rectangle 1130"/>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2" name="Rounded Rectangle 1131"/>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3" name="Straight Connector 1132"/>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18" name="Group 1117"/>
              <p:cNvGrpSpPr/>
              <p:nvPr/>
            </p:nvGrpSpPr>
            <p:grpSpPr>
              <a:xfrm>
                <a:off x="770121" y="3830451"/>
                <a:ext cx="1600200" cy="2590800"/>
                <a:chOff x="1295400" y="1676400"/>
                <a:chExt cx="1600200" cy="2590800"/>
              </a:xfrm>
              <a:grpFill/>
            </p:grpSpPr>
            <p:sp>
              <p:nvSpPr>
                <p:cNvPr id="1119" name="Smiley Face 1118"/>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0" name="Isosceles Triangle 1119"/>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1" name="Straight Connector 1120"/>
                <p:cNvCxnSpPr>
                  <a:stCxn id="1119" idx="4"/>
                  <a:endCxn id="1120"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2" name="Straight Connector 1121"/>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3" name="Straight Connector 1122"/>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4" name="Straight Connector 1123"/>
                <p:cNvCxnSpPr>
                  <a:stCxn id="1120"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5" name="Straight Connector 1124"/>
                <p:cNvCxnSpPr>
                  <a:stCxn id="1120"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34" name="Group 1133"/>
            <p:cNvGrpSpPr/>
            <p:nvPr/>
          </p:nvGrpSpPr>
          <p:grpSpPr>
            <a:xfrm>
              <a:off x="9206797" y="3702051"/>
              <a:ext cx="857112" cy="470930"/>
              <a:chOff x="4800600" y="407469"/>
              <a:chExt cx="3184358" cy="2596816"/>
            </a:xfrm>
            <a:solidFill>
              <a:schemeClr val="bg1">
                <a:lumMod val="75000"/>
              </a:schemeClr>
            </a:solidFill>
          </p:grpSpPr>
          <p:grpSp>
            <p:nvGrpSpPr>
              <p:cNvPr id="1135" name="Group 1134"/>
              <p:cNvGrpSpPr/>
              <p:nvPr/>
            </p:nvGrpSpPr>
            <p:grpSpPr>
              <a:xfrm>
                <a:off x="4800600" y="413485"/>
                <a:ext cx="1600200" cy="2590800"/>
                <a:chOff x="1295400" y="1676400"/>
                <a:chExt cx="1600200" cy="2590800"/>
              </a:xfrm>
              <a:grpFill/>
            </p:grpSpPr>
            <p:sp>
              <p:nvSpPr>
                <p:cNvPr id="1144" name="Smiley Face 1143"/>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5" name="Isosceles Triangle 1144"/>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6" name="Straight Connector 1145"/>
                <p:cNvCxnSpPr>
                  <a:stCxn id="1144" idx="4"/>
                  <a:endCxn id="1145"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7" name="Straight Connector 1146"/>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8" name="Straight Connector 1147"/>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9" name="Straight Connector 1148"/>
                <p:cNvCxnSpPr>
                  <a:stCxn id="1145"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0" name="Straight Connector 1149"/>
                <p:cNvCxnSpPr>
                  <a:stCxn id="1145"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36" name="Group 1135"/>
              <p:cNvGrpSpPr/>
              <p:nvPr/>
            </p:nvGrpSpPr>
            <p:grpSpPr>
              <a:xfrm>
                <a:off x="6384758" y="407469"/>
                <a:ext cx="1600200" cy="2590800"/>
                <a:chOff x="1295400" y="1676400"/>
                <a:chExt cx="1600200" cy="2590800"/>
              </a:xfrm>
              <a:grpFill/>
            </p:grpSpPr>
            <p:sp>
              <p:nvSpPr>
                <p:cNvPr id="1137" name="Smiley Face 1136"/>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8" name="Isosceles Triangle 1137"/>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39" name="Straight Connector 1138"/>
                <p:cNvCxnSpPr>
                  <a:stCxn id="1137" idx="4"/>
                  <a:endCxn id="1138"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0" name="Straight Connector 1139"/>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1" name="Straight Connector 1140"/>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2" name="Straight Connector 1141"/>
                <p:cNvCxnSpPr>
                  <a:stCxn id="1138"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3" name="Straight Connector 1142"/>
                <p:cNvCxnSpPr>
                  <a:stCxn id="1138"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51" name="Group 1150"/>
            <p:cNvGrpSpPr/>
            <p:nvPr/>
          </p:nvGrpSpPr>
          <p:grpSpPr>
            <a:xfrm>
              <a:off x="9188590" y="2035250"/>
              <a:ext cx="647299" cy="548239"/>
              <a:chOff x="855846" y="594761"/>
              <a:chExt cx="2954154" cy="2822206"/>
            </a:xfrm>
            <a:solidFill>
              <a:schemeClr val="bg1">
                <a:lumMod val="75000"/>
              </a:schemeClr>
            </a:solidFill>
          </p:grpSpPr>
          <p:grpSp>
            <p:nvGrpSpPr>
              <p:cNvPr id="1152" name="Group 1151"/>
              <p:cNvGrpSpPr/>
              <p:nvPr/>
            </p:nvGrpSpPr>
            <p:grpSpPr>
              <a:xfrm>
                <a:off x="2209800" y="594761"/>
                <a:ext cx="1600200" cy="2772878"/>
                <a:chOff x="3505200" y="1524000"/>
                <a:chExt cx="1600200" cy="2772878"/>
              </a:xfrm>
              <a:grpFill/>
            </p:grpSpPr>
            <p:sp>
              <p:nvSpPr>
                <p:cNvPr id="1161" name="Smiley Face 1160"/>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2" name="Straight Connector 1161"/>
                <p:cNvCxnSpPr>
                  <a:stCxn id="1161"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3" name="Straight Connector 1162"/>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4" name="Straight Connector 1163"/>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5" name="Rectangle 1164"/>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6" name="Rectangle 1165"/>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7" name="Rounded Rectangle 1166"/>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53" name="Group 1152"/>
              <p:cNvGrpSpPr/>
              <p:nvPr/>
            </p:nvGrpSpPr>
            <p:grpSpPr>
              <a:xfrm>
                <a:off x="855846" y="826167"/>
                <a:ext cx="1600200" cy="2590800"/>
                <a:chOff x="1295400" y="1676400"/>
                <a:chExt cx="1600200" cy="2590800"/>
              </a:xfrm>
              <a:grpFill/>
            </p:grpSpPr>
            <p:sp>
              <p:nvSpPr>
                <p:cNvPr id="1154" name="Smiley Face 1153"/>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5" name="Isosceles Triangle 1154"/>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6" name="Straight Connector 1155"/>
                <p:cNvCxnSpPr>
                  <a:stCxn id="1154" idx="4"/>
                  <a:endCxn id="1155"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7" name="Straight Connector 1156"/>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8" name="Straight Connector 1157"/>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9" name="Straight Connector 1158"/>
                <p:cNvCxnSpPr>
                  <a:stCxn id="1155"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0" name="Straight Connector 1159"/>
                <p:cNvCxnSpPr>
                  <a:stCxn id="1155"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68" name="Group 1167"/>
            <p:cNvGrpSpPr/>
            <p:nvPr/>
          </p:nvGrpSpPr>
          <p:grpSpPr>
            <a:xfrm>
              <a:off x="9249503" y="2570783"/>
              <a:ext cx="662519" cy="526550"/>
              <a:chOff x="4800600" y="407469"/>
              <a:chExt cx="3184358" cy="2596816"/>
            </a:xfrm>
            <a:solidFill>
              <a:schemeClr val="bg1">
                <a:lumMod val="75000"/>
              </a:schemeClr>
            </a:solidFill>
          </p:grpSpPr>
          <p:grpSp>
            <p:nvGrpSpPr>
              <p:cNvPr id="1169" name="Group 1168"/>
              <p:cNvGrpSpPr/>
              <p:nvPr/>
            </p:nvGrpSpPr>
            <p:grpSpPr>
              <a:xfrm>
                <a:off x="4800600" y="413485"/>
                <a:ext cx="1600200" cy="2590800"/>
                <a:chOff x="1295400" y="1676400"/>
                <a:chExt cx="1600200" cy="2590800"/>
              </a:xfrm>
              <a:grpFill/>
            </p:grpSpPr>
            <p:sp>
              <p:nvSpPr>
                <p:cNvPr id="1178" name="Smiley Face 1177"/>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9" name="Isosceles Triangle 1178"/>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0" name="Straight Connector 1179"/>
                <p:cNvCxnSpPr>
                  <a:stCxn id="1178" idx="4"/>
                  <a:endCxn id="1179"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1" name="Straight Connector 1180"/>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2" name="Straight Connector 1181"/>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3" name="Straight Connector 1182"/>
                <p:cNvCxnSpPr>
                  <a:stCxn id="1179"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4" name="Straight Connector 1183"/>
                <p:cNvCxnSpPr>
                  <a:stCxn id="1179"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70" name="Group 1169"/>
              <p:cNvGrpSpPr/>
              <p:nvPr/>
            </p:nvGrpSpPr>
            <p:grpSpPr>
              <a:xfrm>
                <a:off x="6384758" y="407469"/>
                <a:ext cx="1600200" cy="2590800"/>
                <a:chOff x="1295400" y="1676400"/>
                <a:chExt cx="1600200" cy="2590800"/>
              </a:xfrm>
              <a:grpFill/>
            </p:grpSpPr>
            <p:sp>
              <p:nvSpPr>
                <p:cNvPr id="1171" name="Smiley Face 1170"/>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2" name="Isosceles Triangle 1171"/>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3" name="Straight Connector 1172"/>
                <p:cNvCxnSpPr>
                  <a:stCxn id="1171" idx="4"/>
                  <a:endCxn id="1172"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4" name="Straight Connector 1173"/>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5" name="Straight Connector 1174"/>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6" name="Straight Connector 1175"/>
                <p:cNvCxnSpPr>
                  <a:stCxn id="1172"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7" name="Straight Connector 1176"/>
                <p:cNvCxnSpPr>
                  <a:stCxn id="1172"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185" name="Group 1184"/>
            <p:cNvGrpSpPr/>
            <p:nvPr/>
          </p:nvGrpSpPr>
          <p:grpSpPr>
            <a:xfrm>
              <a:off x="9223913" y="4173456"/>
              <a:ext cx="811413" cy="521248"/>
              <a:chOff x="4991100" y="3258950"/>
              <a:chExt cx="3200400" cy="2790528"/>
            </a:xfrm>
            <a:solidFill>
              <a:schemeClr val="bg1">
                <a:lumMod val="75000"/>
              </a:schemeClr>
            </a:solidFill>
          </p:grpSpPr>
          <p:grpSp>
            <p:nvGrpSpPr>
              <p:cNvPr id="1186" name="Group 1185"/>
              <p:cNvGrpSpPr/>
              <p:nvPr/>
            </p:nvGrpSpPr>
            <p:grpSpPr>
              <a:xfrm>
                <a:off x="4991100" y="3276600"/>
                <a:ext cx="1600200" cy="2772878"/>
                <a:chOff x="3505200" y="1524000"/>
                <a:chExt cx="1600200" cy="2772878"/>
              </a:xfrm>
              <a:grpFill/>
            </p:grpSpPr>
            <p:sp>
              <p:nvSpPr>
                <p:cNvPr id="1196" name="Smiley Face 1195"/>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7" name="Straight Connector 1196"/>
                <p:cNvCxnSpPr>
                  <a:stCxn id="1196"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8" name="Straight Connector 1197"/>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9" name="Straight Connector 1198"/>
                <p:cNvCxnSpPr/>
                <p:nvPr/>
              </p:nvCxnSpPr>
              <p:spPr>
                <a:xfrm>
                  <a:off x="4343400" y="2620478"/>
                  <a:ext cx="762000" cy="57831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00" name="Rectangle 1199"/>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1" name="Rectangle 1200"/>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2" name="Rounded Rectangle 1201"/>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3" name="Straight Connector 1202"/>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87" name="Group 1186"/>
              <p:cNvGrpSpPr/>
              <p:nvPr/>
            </p:nvGrpSpPr>
            <p:grpSpPr>
              <a:xfrm>
                <a:off x="6591300" y="3258950"/>
                <a:ext cx="1600200" cy="2772878"/>
                <a:chOff x="3505200" y="1524000"/>
                <a:chExt cx="1600200" cy="2772878"/>
              </a:xfrm>
              <a:grpFill/>
            </p:grpSpPr>
            <p:sp>
              <p:nvSpPr>
                <p:cNvPr id="1188" name="Smiley Face 1187"/>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9" name="Straight Connector 1188"/>
                <p:cNvCxnSpPr>
                  <a:stCxn id="1188"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0" name="Straight Connector 1189"/>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1" name="Straight Connector 1190"/>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92" name="Rectangle 1191"/>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3" name="Rectangle 1192"/>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4" name="Rounded Rectangle 1193"/>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95" name="Straight Connector 1194"/>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04" name="Group 1203"/>
            <p:cNvGrpSpPr/>
            <p:nvPr/>
          </p:nvGrpSpPr>
          <p:grpSpPr>
            <a:xfrm>
              <a:off x="9272249" y="4694705"/>
              <a:ext cx="685800" cy="529497"/>
              <a:chOff x="770121" y="3599045"/>
              <a:chExt cx="2954154" cy="2822206"/>
            </a:xfrm>
            <a:solidFill>
              <a:schemeClr val="bg1">
                <a:lumMod val="75000"/>
              </a:schemeClr>
            </a:solidFill>
          </p:grpSpPr>
          <p:grpSp>
            <p:nvGrpSpPr>
              <p:cNvPr id="1205" name="Group 1204"/>
              <p:cNvGrpSpPr/>
              <p:nvPr/>
            </p:nvGrpSpPr>
            <p:grpSpPr>
              <a:xfrm>
                <a:off x="2124075" y="3599045"/>
                <a:ext cx="1600200" cy="2772878"/>
                <a:chOff x="3505200" y="1524000"/>
                <a:chExt cx="1600200" cy="2772878"/>
              </a:xfrm>
              <a:grpFill/>
            </p:grpSpPr>
            <p:sp>
              <p:nvSpPr>
                <p:cNvPr id="1214" name="Smiley Face 1213"/>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15" name="Straight Connector 1214"/>
                <p:cNvCxnSpPr>
                  <a:stCxn id="1214"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6" name="Straight Connector 1215"/>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7" name="Straight Connector 1216"/>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8" name="Rectangle 1217"/>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9" name="Rectangle 1218"/>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0" name="Rounded Rectangle 1219"/>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1" name="Straight Connector 1220"/>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06" name="Group 1205"/>
              <p:cNvGrpSpPr/>
              <p:nvPr/>
            </p:nvGrpSpPr>
            <p:grpSpPr>
              <a:xfrm>
                <a:off x="770121" y="3830451"/>
                <a:ext cx="1600200" cy="2590800"/>
                <a:chOff x="1295400" y="1676400"/>
                <a:chExt cx="1600200" cy="2590800"/>
              </a:xfrm>
              <a:grpFill/>
            </p:grpSpPr>
            <p:sp>
              <p:nvSpPr>
                <p:cNvPr id="1207" name="Smiley Face 1206"/>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8" name="Isosceles Triangle 1207"/>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09" name="Straight Connector 1208"/>
                <p:cNvCxnSpPr>
                  <a:stCxn id="1207" idx="4"/>
                  <a:endCxn id="1208"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0" name="Straight Connector 1209"/>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1" name="Straight Connector 1210"/>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2" name="Straight Connector 1211"/>
                <p:cNvCxnSpPr>
                  <a:stCxn id="1208"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3" name="Straight Connector 1212"/>
                <p:cNvCxnSpPr>
                  <a:stCxn id="1208"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22" name="Group 1221"/>
            <p:cNvGrpSpPr/>
            <p:nvPr/>
          </p:nvGrpSpPr>
          <p:grpSpPr>
            <a:xfrm>
              <a:off x="9217969" y="5299422"/>
              <a:ext cx="857112" cy="470930"/>
              <a:chOff x="4800600" y="407469"/>
              <a:chExt cx="3184358" cy="2596816"/>
            </a:xfrm>
            <a:solidFill>
              <a:schemeClr val="bg1">
                <a:lumMod val="75000"/>
              </a:schemeClr>
            </a:solidFill>
          </p:grpSpPr>
          <p:grpSp>
            <p:nvGrpSpPr>
              <p:cNvPr id="1223" name="Group 1222"/>
              <p:cNvGrpSpPr/>
              <p:nvPr/>
            </p:nvGrpSpPr>
            <p:grpSpPr>
              <a:xfrm>
                <a:off x="4800600" y="413485"/>
                <a:ext cx="1600200" cy="2590800"/>
                <a:chOff x="1295400" y="1676400"/>
                <a:chExt cx="1600200" cy="2590800"/>
              </a:xfrm>
              <a:grpFill/>
            </p:grpSpPr>
            <p:sp>
              <p:nvSpPr>
                <p:cNvPr id="1232" name="Smiley Face 1231"/>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3" name="Isosceles Triangle 1232"/>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4" name="Straight Connector 1233"/>
                <p:cNvCxnSpPr>
                  <a:stCxn id="1232" idx="4"/>
                  <a:endCxn id="1233"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5" name="Straight Connector 1234"/>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6" name="Straight Connector 1235"/>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7" name="Straight Connector 1236"/>
                <p:cNvCxnSpPr>
                  <a:stCxn id="1233"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8" name="Straight Connector 1237"/>
                <p:cNvCxnSpPr>
                  <a:stCxn id="1233"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24" name="Group 1223"/>
              <p:cNvGrpSpPr/>
              <p:nvPr/>
            </p:nvGrpSpPr>
            <p:grpSpPr>
              <a:xfrm>
                <a:off x="6384758" y="407469"/>
                <a:ext cx="1600200" cy="2590800"/>
                <a:chOff x="1295400" y="1676400"/>
                <a:chExt cx="1600200" cy="2590800"/>
              </a:xfrm>
              <a:grpFill/>
            </p:grpSpPr>
            <p:sp>
              <p:nvSpPr>
                <p:cNvPr id="1225" name="Smiley Face 1224"/>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6" name="Isosceles Triangle 1225"/>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7" name="Straight Connector 1226"/>
                <p:cNvCxnSpPr>
                  <a:stCxn id="1225" idx="4"/>
                  <a:endCxn id="1226"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8" name="Straight Connector 1227"/>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9" name="Straight Connector 1228"/>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0" name="Straight Connector 1229"/>
                <p:cNvCxnSpPr>
                  <a:stCxn id="1226"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1" name="Straight Connector 1230"/>
                <p:cNvCxnSpPr>
                  <a:stCxn id="1226"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39" name="Group 1238"/>
            <p:cNvGrpSpPr/>
            <p:nvPr/>
          </p:nvGrpSpPr>
          <p:grpSpPr>
            <a:xfrm>
              <a:off x="6553201" y="2994772"/>
              <a:ext cx="647299" cy="548239"/>
              <a:chOff x="855846" y="594761"/>
              <a:chExt cx="2954154" cy="2822206"/>
            </a:xfrm>
            <a:solidFill>
              <a:schemeClr val="bg1"/>
            </a:solidFill>
          </p:grpSpPr>
          <p:grpSp>
            <p:nvGrpSpPr>
              <p:cNvPr id="1240" name="Group 1239"/>
              <p:cNvGrpSpPr/>
              <p:nvPr/>
            </p:nvGrpSpPr>
            <p:grpSpPr>
              <a:xfrm>
                <a:off x="2209800" y="594761"/>
                <a:ext cx="1600200" cy="2772878"/>
                <a:chOff x="3505200" y="1524000"/>
                <a:chExt cx="1600200" cy="2772878"/>
              </a:xfrm>
              <a:grpFill/>
            </p:grpSpPr>
            <p:sp>
              <p:nvSpPr>
                <p:cNvPr id="1249" name="Smiley Face 1248"/>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0" name="Straight Connector 1249"/>
                <p:cNvCxnSpPr>
                  <a:stCxn id="1249"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1" name="Straight Connector 1250"/>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2" name="Straight Connector 1251"/>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3" name="Rectangle 1252"/>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4" name="Rectangle 1253"/>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5" name="Rounded Rectangle 1254"/>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41" name="Group 1240"/>
              <p:cNvGrpSpPr/>
              <p:nvPr/>
            </p:nvGrpSpPr>
            <p:grpSpPr>
              <a:xfrm>
                <a:off x="855846" y="826167"/>
                <a:ext cx="1600200" cy="2590800"/>
                <a:chOff x="1295400" y="1676400"/>
                <a:chExt cx="1600200" cy="2590800"/>
              </a:xfrm>
              <a:grpFill/>
            </p:grpSpPr>
            <p:sp>
              <p:nvSpPr>
                <p:cNvPr id="1242" name="Smiley Face 1241"/>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3" name="Isosceles Triangle 1242"/>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44" name="Straight Connector 1243"/>
                <p:cNvCxnSpPr>
                  <a:stCxn id="1242" idx="4"/>
                  <a:endCxn id="1243"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5" name="Straight Connector 1244"/>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6" name="Straight Connector 1245"/>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7" name="Straight Connector 1246"/>
                <p:cNvCxnSpPr>
                  <a:stCxn id="1243"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8" name="Straight Connector 1247"/>
                <p:cNvCxnSpPr>
                  <a:stCxn id="1243"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56" name="Group 1255"/>
            <p:cNvGrpSpPr/>
            <p:nvPr/>
          </p:nvGrpSpPr>
          <p:grpSpPr>
            <a:xfrm>
              <a:off x="6554132" y="2435995"/>
              <a:ext cx="662519" cy="526550"/>
              <a:chOff x="4800600" y="407469"/>
              <a:chExt cx="3184358" cy="2596816"/>
            </a:xfrm>
            <a:solidFill>
              <a:schemeClr val="bg1"/>
            </a:solidFill>
          </p:grpSpPr>
          <p:grpSp>
            <p:nvGrpSpPr>
              <p:cNvPr id="1257" name="Group 1256"/>
              <p:cNvGrpSpPr/>
              <p:nvPr/>
            </p:nvGrpSpPr>
            <p:grpSpPr>
              <a:xfrm>
                <a:off x="4800600" y="413485"/>
                <a:ext cx="1600200" cy="2590800"/>
                <a:chOff x="1295400" y="1676400"/>
                <a:chExt cx="1600200" cy="2590800"/>
              </a:xfrm>
              <a:grpFill/>
            </p:grpSpPr>
            <p:sp>
              <p:nvSpPr>
                <p:cNvPr id="1266" name="Smiley Face 1265"/>
                <p:cNvSpPr/>
                <p:nvPr/>
              </p:nvSpPr>
              <p:spPr>
                <a:xfrm>
                  <a:off x="1676402" y="1676400"/>
                  <a:ext cx="914402" cy="914402"/>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7" name="Isosceles Triangle 1266"/>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8" name="Straight Connector 1267"/>
                <p:cNvCxnSpPr>
                  <a:stCxn id="1266" idx="4"/>
                  <a:endCxn id="1267"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9" name="Straight Connector 1268"/>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0" name="Straight Connector 1269"/>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1" name="Straight Connector 1270"/>
                <p:cNvCxnSpPr>
                  <a:stCxn id="1267"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2" name="Straight Connector 1271"/>
                <p:cNvCxnSpPr>
                  <a:stCxn id="1267"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58" name="Group 1257"/>
              <p:cNvGrpSpPr/>
              <p:nvPr/>
            </p:nvGrpSpPr>
            <p:grpSpPr>
              <a:xfrm>
                <a:off x="6384758" y="407469"/>
                <a:ext cx="1600200" cy="2590800"/>
                <a:chOff x="1295400" y="1676400"/>
                <a:chExt cx="1600200" cy="2590800"/>
              </a:xfrm>
              <a:grpFill/>
            </p:grpSpPr>
            <p:sp>
              <p:nvSpPr>
                <p:cNvPr id="1259" name="Smiley Face 1258"/>
                <p:cNvSpPr/>
                <p:nvPr/>
              </p:nvSpPr>
              <p:spPr>
                <a:xfrm>
                  <a:off x="1676400" y="16764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0" name="Isosceles Triangle 1259"/>
                <p:cNvSpPr/>
                <p:nvPr/>
              </p:nvSpPr>
              <p:spPr>
                <a:xfrm>
                  <a:off x="1603248" y="2772878"/>
                  <a:ext cx="1060704" cy="914400"/>
                </a:xfrm>
                <a:prstGeom prst="triangl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61" name="Straight Connector 1260"/>
                <p:cNvCxnSpPr>
                  <a:stCxn id="1259" idx="4"/>
                  <a:endCxn id="1260" idx="0"/>
                </p:cNvCxnSpPr>
                <p:nvPr/>
              </p:nvCxnSpPr>
              <p:spPr>
                <a:xfrm>
                  <a:off x="2133600" y="25908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2" name="Straight Connector 1261"/>
                <p:cNvCxnSpPr/>
                <p:nvPr/>
              </p:nvCxnSpPr>
              <p:spPr>
                <a:xfrm>
                  <a:off x="1942699"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3" name="Straight Connector 1262"/>
                <p:cNvCxnSpPr/>
                <p:nvPr/>
              </p:nvCxnSpPr>
              <p:spPr>
                <a:xfrm>
                  <a:off x="2286000" y="3687278"/>
                  <a:ext cx="0" cy="579922"/>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4" name="Straight Connector 1263"/>
                <p:cNvCxnSpPr>
                  <a:stCxn id="1260" idx="0"/>
                </p:cNvCxnSpPr>
                <p:nvPr/>
              </p:nvCxnSpPr>
              <p:spPr>
                <a:xfrm flipH="1">
                  <a:off x="1295400" y="2772878"/>
                  <a:ext cx="8382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5" name="Straight Connector 1264"/>
                <p:cNvCxnSpPr>
                  <a:stCxn id="1260" idx="0"/>
                </p:cNvCxnSpPr>
                <p:nvPr/>
              </p:nvCxnSpPr>
              <p:spPr>
                <a:xfrm>
                  <a:off x="2133600" y="2772878"/>
                  <a:ext cx="762000" cy="45720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273" name="Group 1272"/>
            <p:cNvGrpSpPr/>
            <p:nvPr/>
          </p:nvGrpSpPr>
          <p:grpSpPr>
            <a:xfrm>
              <a:off x="9235085" y="5770827"/>
              <a:ext cx="811413" cy="521248"/>
              <a:chOff x="4991100" y="3258950"/>
              <a:chExt cx="3200400" cy="2790528"/>
            </a:xfrm>
            <a:solidFill>
              <a:schemeClr val="bg1">
                <a:lumMod val="75000"/>
              </a:schemeClr>
            </a:solidFill>
          </p:grpSpPr>
          <p:grpSp>
            <p:nvGrpSpPr>
              <p:cNvPr id="1274" name="Group 1273"/>
              <p:cNvGrpSpPr/>
              <p:nvPr/>
            </p:nvGrpSpPr>
            <p:grpSpPr>
              <a:xfrm>
                <a:off x="4991100" y="3276600"/>
                <a:ext cx="1600200" cy="2772878"/>
                <a:chOff x="3505200" y="1524000"/>
                <a:chExt cx="1600200" cy="2772878"/>
              </a:xfrm>
              <a:grpFill/>
            </p:grpSpPr>
            <p:sp>
              <p:nvSpPr>
                <p:cNvPr id="1284" name="Smiley Face 1283"/>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5" name="Straight Connector 1284"/>
                <p:cNvCxnSpPr>
                  <a:stCxn id="1284"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6" name="Straight Connector 1285"/>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7" name="Straight Connector 1286"/>
                <p:cNvCxnSpPr/>
                <p:nvPr/>
              </p:nvCxnSpPr>
              <p:spPr>
                <a:xfrm>
                  <a:off x="4343400" y="2620478"/>
                  <a:ext cx="762000" cy="57831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88" name="Rectangle 1287"/>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9" name="Rectangle 1288"/>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0" name="Rounded Rectangle 1289"/>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91" name="Straight Connector 1290"/>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75" name="Group 1274"/>
              <p:cNvGrpSpPr/>
              <p:nvPr/>
            </p:nvGrpSpPr>
            <p:grpSpPr>
              <a:xfrm>
                <a:off x="6591300" y="3258950"/>
                <a:ext cx="1600200" cy="2772878"/>
                <a:chOff x="3505200" y="1524000"/>
                <a:chExt cx="1600200" cy="2772878"/>
              </a:xfrm>
              <a:grpFill/>
            </p:grpSpPr>
            <p:sp>
              <p:nvSpPr>
                <p:cNvPr id="1276" name="Smiley Face 1275"/>
                <p:cNvSpPr/>
                <p:nvPr/>
              </p:nvSpPr>
              <p:spPr>
                <a:xfrm>
                  <a:off x="3886200" y="1524000"/>
                  <a:ext cx="914400" cy="914400"/>
                </a:xfrm>
                <a:prstGeom prst="smileyFace">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77" name="Straight Connector 1276"/>
                <p:cNvCxnSpPr>
                  <a:stCxn id="1276" idx="4"/>
                </p:cNvCxnSpPr>
                <p:nvPr/>
              </p:nvCxnSpPr>
              <p:spPr>
                <a:xfrm>
                  <a:off x="4343400" y="2438400"/>
                  <a:ext cx="0" cy="18207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8" name="Straight Connector 1277"/>
                <p:cNvCxnSpPr/>
                <p:nvPr/>
              </p:nvCxnSpPr>
              <p:spPr>
                <a:xfrm flipH="1">
                  <a:off x="3505200" y="2638124"/>
                  <a:ext cx="838200" cy="578318"/>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9" name="Straight Connector 1278"/>
                <p:cNvCxnSpPr/>
                <p:nvPr/>
              </p:nvCxnSpPr>
              <p:spPr>
                <a:xfrm>
                  <a:off x="4343400" y="2620478"/>
                  <a:ext cx="762000" cy="595964"/>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80" name="Rectangle 1279"/>
                <p:cNvSpPr/>
                <p:nvPr/>
              </p:nvSpPr>
              <p:spPr>
                <a:xfrm>
                  <a:off x="402907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1" name="Rectangle 1280"/>
                <p:cNvSpPr/>
                <p:nvPr/>
              </p:nvSpPr>
              <p:spPr>
                <a:xfrm>
                  <a:off x="4505325" y="3382478"/>
                  <a:ext cx="152400" cy="914400"/>
                </a:xfrm>
                <a:prstGeom prst="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2" name="Rounded Rectangle 1281"/>
                <p:cNvSpPr/>
                <p:nvPr/>
              </p:nvSpPr>
              <p:spPr>
                <a:xfrm>
                  <a:off x="4029075" y="2681838"/>
                  <a:ext cx="628650" cy="823361"/>
                </a:xfrm>
                <a:prstGeom prst="roundRect">
                  <a:avLst/>
                </a:prstGeom>
                <a:grp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3" name="Straight Connector 1282"/>
                <p:cNvCxnSpPr/>
                <p:nvPr/>
              </p:nvCxnSpPr>
              <p:spPr>
                <a:xfrm>
                  <a:off x="4029075" y="3216442"/>
                  <a:ext cx="628650" cy="0"/>
                </a:xfrm>
                <a:prstGeom prst="line">
                  <a:avLst/>
                </a:prstGeom>
                <a:grpFill/>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298" name="Rounded Rectangle 1297"/>
            <p:cNvSpPr/>
            <p:nvPr/>
          </p:nvSpPr>
          <p:spPr>
            <a:xfrm>
              <a:off x="5334000" y="5214946"/>
              <a:ext cx="5105400" cy="1262054"/>
            </a:xfrm>
            <a:prstGeom prst="roundRect">
              <a:avLst/>
            </a:prstGeom>
            <a:solidFill>
              <a:srgbClr val="99FF66">
                <a:alpha val="25000"/>
              </a:srgbClr>
            </a:solidFill>
            <a:ln>
              <a:solidFill>
                <a:srgbClr val="99FF66"/>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9" name="Rounded Rectangle 1298"/>
            <p:cNvSpPr/>
            <p:nvPr/>
          </p:nvSpPr>
          <p:spPr>
            <a:xfrm>
              <a:off x="2452242" y="3162458"/>
              <a:ext cx="2282198" cy="2298749"/>
            </a:xfrm>
            <a:prstGeom prst="roundRect">
              <a:avLst/>
            </a:prstGeom>
            <a:solidFill>
              <a:srgbClr val="00B0F0">
                <a:alpha val="18000"/>
              </a:srgbClr>
            </a:solidFill>
            <a:ln>
              <a:solidFill>
                <a:srgbClr val="00B0F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1" name="Flowchart: Manual Input 1300"/>
            <p:cNvSpPr/>
            <p:nvPr/>
          </p:nvSpPr>
          <p:spPr>
            <a:xfrm rot="14148833">
              <a:off x="4092317" y="3504623"/>
              <a:ext cx="4096505" cy="1232225"/>
            </a:xfrm>
            <a:prstGeom prst="flowChartManualInput">
              <a:avLst/>
            </a:prstGeom>
            <a:solidFill>
              <a:srgbClr val="7030A0">
                <a:alpha val="26000"/>
              </a:srgbClr>
            </a:solidFill>
            <a:ln>
              <a:solidFill>
                <a:srgbClr val="7030A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2" name="Rounded Rectangle 1301"/>
            <p:cNvSpPr/>
            <p:nvPr/>
          </p:nvSpPr>
          <p:spPr>
            <a:xfrm>
              <a:off x="7216651" y="3518026"/>
              <a:ext cx="2858431" cy="1220094"/>
            </a:xfrm>
            <a:prstGeom prst="roundRect">
              <a:avLst/>
            </a:prstGeom>
            <a:solidFill>
              <a:srgbClr val="FFB7B7">
                <a:alpha val="23000"/>
              </a:srgbClr>
            </a:solidFill>
            <a:ln>
              <a:solidFill>
                <a:srgbClr val="FFB7B7"/>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3" name="Rounded Rectangle 1302"/>
            <p:cNvSpPr/>
            <p:nvPr/>
          </p:nvSpPr>
          <p:spPr>
            <a:xfrm>
              <a:off x="9188589" y="1996036"/>
              <a:ext cx="886492" cy="4861964"/>
            </a:xfrm>
            <a:prstGeom prst="roundRect">
              <a:avLst/>
            </a:prstGeom>
            <a:solidFill>
              <a:srgbClr val="FFFF66">
                <a:alpha val="16000"/>
              </a:srgbClr>
            </a:solidFill>
            <a:ln>
              <a:solidFill>
                <a:srgbClr val="FFFF6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92" name="Title 1291"/>
          <p:cNvSpPr>
            <a:spLocks noGrp="1"/>
          </p:cNvSpPr>
          <p:nvPr>
            <p:ph type="title"/>
          </p:nvPr>
        </p:nvSpPr>
        <p:spPr>
          <a:xfrm>
            <a:off x="294968" y="609600"/>
            <a:ext cx="11897032" cy="957345"/>
          </a:xfrm>
        </p:spPr>
        <p:txBody>
          <a:bodyPr>
            <a:normAutofit/>
          </a:bodyPr>
          <a:lstStyle/>
          <a:p>
            <a:r>
              <a:rPr lang="en-US" sz="2800" dirty="0"/>
              <a:t>Social movements vary in the ethnic (and class) composition of their movement carriers</a:t>
            </a:r>
          </a:p>
        </p:txBody>
      </p:sp>
    </p:spTree>
    <p:extLst>
      <p:ext uri="{BB962C8B-B14F-4D97-AF65-F5344CB8AC3E}">
        <p14:creationId xmlns:p14="http://schemas.microsoft.com/office/powerpoint/2010/main" val="5511786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Ethnic majority movements</a:t>
            </a:r>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35111380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Types</a:t>
            </a:r>
          </a:p>
        </p:txBody>
      </p:sp>
      <p:sp>
        <p:nvSpPr>
          <p:cNvPr id="5" name="Content Placeholder 4"/>
          <p:cNvSpPr>
            <a:spLocks noGrp="1"/>
          </p:cNvSpPr>
          <p:nvPr>
            <p:ph idx="1"/>
          </p:nvPr>
        </p:nvSpPr>
        <p:spPr/>
        <p:txBody>
          <a:bodyPr/>
          <a:lstStyle/>
          <a:p>
            <a:r>
              <a:rPr lang="en-US" dirty="0"/>
              <a:t>Group focused promoting majority (e.g. White supremacist, Hindu nationalist)</a:t>
            </a:r>
          </a:p>
          <a:p>
            <a:r>
              <a:rPr lang="en-US" dirty="0"/>
              <a:t>Group focused promoting a group subordinated on a different axis (e.g. working class, women’s, gay rights)</a:t>
            </a:r>
          </a:p>
          <a:p>
            <a:r>
              <a:rPr lang="en-US" dirty="0"/>
              <a:t>Issue-focused on issues affecting society as a whole e.g. peace, environment, animal rights)</a:t>
            </a:r>
          </a:p>
          <a:p>
            <a:r>
              <a:rPr lang="en-US" dirty="0"/>
              <a:t>Group-focused ally movements promoting interests of ethnic minorities (This type is comparable to mixed majority-minority)</a:t>
            </a:r>
          </a:p>
          <a:p>
            <a:pPr marL="0" indent="0">
              <a:buNone/>
            </a:pPr>
            <a:endParaRPr lang="en-US" dirty="0"/>
          </a:p>
        </p:txBody>
      </p:sp>
    </p:spTree>
    <p:extLst>
      <p:ext uri="{BB962C8B-B14F-4D97-AF65-F5344CB8AC3E}">
        <p14:creationId xmlns:p14="http://schemas.microsoft.com/office/powerpoint/2010/main" val="3976371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54250" y="609600"/>
            <a:ext cx="10277138" cy="1111624"/>
          </a:xfrm>
        </p:spPr>
        <p:txBody>
          <a:bodyPr>
            <a:normAutofit/>
          </a:bodyPr>
          <a:lstStyle/>
          <a:p>
            <a:r>
              <a:rPr lang="en-US" dirty="0"/>
              <a:t>Main take-</a:t>
            </a:r>
            <a:r>
              <a:rPr lang="en-US" dirty="0" err="1"/>
              <a:t>aways</a:t>
            </a:r>
            <a:endParaRPr lang="en-US" dirty="0"/>
          </a:p>
        </p:txBody>
      </p:sp>
      <p:sp>
        <p:nvSpPr>
          <p:cNvPr id="5" name="Content Placeholder 4"/>
          <p:cNvSpPr>
            <a:spLocks noGrp="1"/>
          </p:cNvSpPr>
          <p:nvPr>
            <p:ph idx="1"/>
          </p:nvPr>
        </p:nvSpPr>
        <p:spPr>
          <a:xfrm>
            <a:off x="1054250" y="1721224"/>
            <a:ext cx="10040470" cy="4477870"/>
          </a:xfrm>
        </p:spPr>
        <p:txBody>
          <a:bodyPr>
            <a:normAutofit lnSpcReduction="10000"/>
          </a:bodyPr>
          <a:lstStyle/>
          <a:p>
            <a:r>
              <a:rPr lang="en-US" dirty="0"/>
              <a:t>Social construction of race/ethnicity IS </a:t>
            </a:r>
          </a:p>
          <a:p>
            <a:pPr lvl="1"/>
            <a:r>
              <a:rPr lang="en-US" b="1" dirty="0">
                <a:solidFill>
                  <a:schemeClr val="accent1"/>
                </a:solidFill>
              </a:rPr>
              <a:t>NOT</a:t>
            </a:r>
            <a:r>
              <a:rPr lang="en-US" dirty="0"/>
              <a:t> just personal, subjective; </a:t>
            </a:r>
          </a:p>
          <a:p>
            <a:pPr lvl="1"/>
            <a:r>
              <a:rPr lang="en-US" b="1" dirty="0">
                <a:solidFill>
                  <a:schemeClr val="accent1"/>
                </a:solidFill>
              </a:rPr>
              <a:t>NOT</a:t>
            </a:r>
            <a:r>
              <a:rPr lang="en-US" dirty="0"/>
              <a:t> “there is no such thing as race”</a:t>
            </a:r>
          </a:p>
          <a:p>
            <a:pPr lvl="1"/>
            <a:r>
              <a:rPr lang="en-US" dirty="0"/>
              <a:t>about state formation, power, &amp; structures of domination</a:t>
            </a:r>
          </a:p>
          <a:p>
            <a:pPr lvl="1"/>
            <a:r>
              <a:rPr lang="en-US" dirty="0"/>
              <a:t>about networks and kinship, relationships and the social structure</a:t>
            </a:r>
          </a:p>
          <a:p>
            <a:pPr lvl="1"/>
            <a:r>
              <a:rPr lang="en-US" dirty="0"/>
              <a:t>about social movements</a:t>
            </a:r>
          </a:p>
          <a:p>
            <a:r>
              <a:rPr lang="en-US" dirty="0"/>
              <a:t>Race/ethnicity is relevant to ALL movements, majority as well as minority.</a:t>
            </a:r>
          </a:p>
          <a:p>
            <a:pPr lvl="1"/>
            <a:r>
              <a:rPr lang="en-US" dirty="0"/>
              <a:t>Pay attention to the Whiteness/majority-ness of White/majority movements.</a:t>
            </a:r>
          </a:p>
          <a:p>
            <a:pPr lvl="1"/>
            <a:r>
              <a:rPr lang="en-US" dirty="0"/>
              <a:t>Pay attention to White/majority supremacy as an issue in ALL movements, not just overt White nationalist movements</a:t>
            </a:r>
          </a:p>
          <a:p>
            <a:pPr lvl="1"/>
            <a:r>
              <a:rPr lang="en-US" dirty="0"/>
              <a:t>Pay attention to minority movements on their own terms and the dynamics of minority structural position</a:t>
            </a:r>
          </a:p>
        </p:txBody>
      </p:sp>
    </p:spTree>
    <p:extLst>
      <p:ext uri="{BB962C8B-B14F-4D97-AF65-F5344CB8AC3E}">
        <p14:creationId xmlns:p14="http://schemas.microsoft.com/office/powerpoint/2010/main" val="34359843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392" y="609600"/>
            <a:ext cx="10233330" cy="1086678"/>
          </a:xfrm>
        </p:spPr>
        <p:txBody>
          <a:bodyPr>
            <a:normAutofit fontScale="90000"/>
          </a:bodyPr>
          <a:lstStyle/>
          <a:p>
            <a:r>
              <a:rPr lang="en-US" dirty="0"/>
              <a:t>Majority movements often are or become hostile to minorities</a:t>
            </a:r>
          </a:p>
        </p:txBody>
      </p:sp>
      <p:sp>
        <p:nvSpPr>
          <p:cNvPr id="3" name="Content Placeholder 2"/>
          <p:cNvSpPr>
            <a:spLocks noGrp="1"/>
          </p:cNvSpPr>
          <p:nvPr>
            <p:ph idx="1"/>
          </p:nvPr>
        </p:nvSpPr>
        <p:spPr>
          <a:xfrm>
            <a:off x="1054250" y="1696278"/>
            <a:ext cx="10040470" cy="4502816"/>
          </a:xfrm>
        </p:spPr>
        <p:txBody>
          <a:bodyPr>
            <a:normAutofit/>
          </a:bodyPr>
          <a:lstStyle/>
          <a:p>
            <a:r>
              <a:rPr lang="en-US" dirty="0"/>
              <a:t>White labor movement &amp; White women’s movement were explicitly racist</a:t>
            </a:r>
          </a:p>
          <a:p>
            <a:r>
              <a:rPr lang="en-US" dirty="0"/>
              <a:t>Populist movements are often anti-minority</a:t>
            </a:r>
          </a:p>
          <a:p>
            <a:r>
              <a:rPr lang="en-US" dirty="0"/>
              <a:t>Many “general” issues become racialized, e.g. welfare, crime control.</a:t>
            </a:r>
          </a:p>
          <a:p>
            <a:r>
              <a:rPr lang="en-US" dirty="0"/>
              <a:t>Why this happens is less well understood. </a:t>
            </a:r>
          </a:p>
          <a:p>
            <a:pPr lvl="1"/>
            <a:r>
              <a:rPr lang="en-US" dirty="0"/>
              <a:t>Partly network isolation makes people ignorant of others and foments stereotypes, leading to possibility of us-them dynamic. McVeigh and the conditions under which a white racist interpretation of the facts makes sense.</a:t>
            </a:r>
          </a:p>
          <a:p>
            <a:pPr lvl="1"/>
            <a:r>
              <a:rPr lang="en-US" dirty="0"/>
              <a:t>McKean argues that populism with its us-them rhetoric presupposes a homogeneity in the “us” as a source of this tendency.</a:t>
            </a:r>
          </a:p>
          <a:p>
            <a:endParaRPr lang="en-US" dirty="0"/>
          </a:p>
        </p:txBody>
      </p:sp>
    </p:spTree>
    <p:extLst>
      <p:ext uri="{BB962C8B-B14F-4D97-AF65-F5344CB8AC3E}">
        <p14:creationId xmlns:p14="http://schemas.microsoft.com/office/powerpoint/2010/main" val="2191076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Network isolation and “cluelessness”</a:t>
            </a:r>
          </a:p>
        </p:txBody>
      </p:sp>
      <p:sp>
        <p:nvSpPr>
          <p:cNvPr id="3" name="Content Placeholder 2"/>
          <p:cNvSpPr>
            <a:spLocks noGrp="1"/>
          </p:cNvSpPr>
          <p:nvPr>
            <p:ph idx="1"/>
          </p:nvPr>
        </p:nvSpPr>
        <p:spPr/>
        <p:txBody>
          <a:bodyPr/>
          <a:lstStyle/>
          <a:p>
            <a:r>
              <a:rPr lang="en-US" dirty="0"/>
              <a:t>Even non-hostile majority movements are often “clueless” about minorities and fail to recognize divergence of interests</a:t>
            </a:r>
          </a:p>
          <a:p>
            <a:r>
              <a:rPr lang="en-US" dirty="0"/>
              <a:t>Network segregation + culture of domination makes majorities genuinely ignorant of needs of others</a:t>
            </a:r>
          </a:p>
        </p:txBody>
      </p:sp>
    </p:spTree>
    <p:extLst>
      <p:ext uri="{BB962C8B-B14F-4D97-AF65-F5344CB8AC3E}">
        <p14:creationId xmlns:p14="http://schemas.microsoft.com/office/powerpoint/2010/main" val="41312782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Majority movement advantages</a:t>
            </a:r>
          </a:p>
        </p:txBody>
      </p:sp>
      <p:sp>
        <p:nvSpPr>
          <p:cNvPr id="3" name="Content Placeholder 2"/>
          <p:cNvSpPr>
            <a:spLocks noGrp="1"/>
          </p:cNvSpPr>
          <p:nvPr>
            <p:ph idx="1"/>
          </p:nvPr>
        </p:nvSpPr>
        <p:spPr/>
        <p:txBody>
          <a:bodyPr/>
          <a:lstStyle/>
          <a:p>
            <a:r>
              <a:rPr lang="en-US" dirty="0"/>
              <a:t>More resources</a:t>
            </a:r>
          </a:p>
          <a:p>
            <a:r>
              <a:rPr lang="en-US" dirty="0"/>
              <a:t>More electoral power</a:t>
            </a:r>
          </a:p>
          <a:p>
            <a:r>
              <a:rPr lang="en-US" dirty="0"/>
              <a:t>More integration with larger society</a:t>
            </a:r>
          </a:p>
          <a:p>
            <a:r>
              <a:rPr lang="en-US" dirty="0"/>
              <a:t>More connections with political elites</a:t>
            </a:r>
          </a:p>
          <a:p>
            <a:r>
              <a:rPr lang="en-US" dirty="0"/>
              <a:t>Less likely to be repressed</a:t>
            </a:r>
          </a:p>
          <a:p>
            <a:r>
              <a:rPr lang="en-US" dirty="0"/>
              <a:t>More able to use violence and get away with it</a:t>
            </a:r>
          </a:p>
          <a:p>
            <a:r>
              <a:rPr lang="en-US" dirty="0"/>
              <a:t>Cultural assumptions of efficacy, entitlement: expect to have their needs &amp; desires met</a:t>
            </a:r>
          </a:p>
        </p:txBody>
      </p:sp>
    </p:spTree>
    <p:extLst>
      <p:ext uri="{BB962C8B-B14F-4D97-AF65-F5344CB8AC3E}">
        <p14:creationId xmlns:p14="http://schemas.microsoft.com/office/powerpoint/2010/main" val="751101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Majority identity issues</a:t>
            </a:r>
          </a:p>
        </p:txBody>
      </p:sp>
      <p:sp>
        <p:nvSpPr>
          <p:cNvPr id="3" name="Content Placeholder 2"/>
          <p:cNvSpPr>
            <a:spLocks noGrp="1"/>
          </p:cNvSpPr>
          <p:nvPr>
            <p:ph idx="1"/>
          </p:nvPr>
        </p:nvSpPr>
        <p:spPr/>
        <p:txBody>
          <a:bodyPr/>
          <a:lstStyle/>
          <a:p>
            <a:r>
              <a:rPr lang="en-US" dirty="0"/>
              <a:t>Majorities often have no conscious “ethnic” identity; identity selves with nation</a:t>
            </a:r>
          </a:p>
          <a:p>
            <a:r>
              <a:rPr lang="en-US" dirty="0"/>
              <a:t>Conscious ethnic identities tend to be hostile toward minorities</a:t>
            </a:r>
          </a:p>
          <a:p>
            <a:r>
              <a:rPr lang="en-US" dirty="0"/>
              <a:t>Movement identities generally chosen, don’t feel imposed. But movements need to build &amp; create these identities, people don’t just “have” them</a:t>
            </a:r>
          </a:p>
          <a:p>
            <a:r>
              <a:rPr lang="en-US" dirty="0"/>
              <a:t>There may be proto-ethnic subcultures (religious, political) that people are socialized into</a:t>
            </a:r>
          </a:p>
          <a:p>
            <a:endParaRPr lang="en-US" dirty="0"/>
          </a:p>
        </p:txBody>
      </p:sp>
    </p:spTree>
    <p:extLst>
      <p:ext uri="{BB962C8B-B14F-4D97-AF65-F5344CB8AC3E}">
        <p14:creationId xmlns:p14="http://schemas.microsoft.com/office/powerpoint/2010/main" val="42729311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Majority culture issues</a:t>
            </a:r>
          </a:p>
        </p:txBody>
      </p:sp>
      <p:sp>
        <p:nvSpPr>
          <p:cNvPr id="3" name="Content Placeholder 2"/>
          <p:cNvSpPr>
            <a:spLocks noGrp="1"/>
          </p:cNvSpPr>
          <p:nvPr>
            <p:ph idx="1"/>
          </p:nvPr>
        </p:nvSpPr>
        <p:spPr/>
        <p:txBody>
          <a:bodyPr/>
          <a:lstStyle/>
          <a:p>
            <a:r>
              <a:rPr lang="en-US" dirty="0" err="1"/>
              <a:t>Hughey</a:t>
            </a:r>
            <a:r>
              <a:rPr lang="en-US" dirty="0"/>
              <a:t>: [male] White supremacists and White anti-racists had very similar cultures, views of themselves as White, and in how they talked about Blacks and other minorities.</a:t>
            </a:r>
          </a:p>
          <a:p>
            <a:r>
              <a:rPr lang="en-US" dirty="0"/>
              <a:t>Majorities may be unaware of their culture, believe there is something wrong with people who are not like them</a:t>
            </a:r>
          </a:p>
          <a:p>
            <a:r>
              <a:rPr lang="en-US" dirty="0"/>
              <a:t>Cultural assumptions of efficacy and entitlement: used to getting what they want.</a:t>
            </a:r>
          </a:p>
          <a:p>
            <a:pPr lvl="1"/>
            <a:r>
              <a:rPr lang="en-US" dirty="0"/>
              <a:t>Limitations by class, gender</a:t>
            </a:r>
          </a:p>
        </p:txBody>
      </p:sp>
    </p:spTree>
    <p:extLst>
      <p:ext uri="{BB962C8B-B14F-4D97-AF65-F5344CB8AC3E}">
        <p14:creationId xmlns:p14="http://schemas.microsoft.com/office/powerpoint/2010/main" val="3672029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Minority movements</a:t>
            </a:r>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24296077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Types</a:t>
            </a:r>
          </a:p>
        </p:txBody>
      </p:sp>
      <p:sp>
        <p:nvSpPr>
          <p:cNvPr id="5" name="Content Placeholder 4"/>
          <p:cNvSpPr>
            <a:spLocks noGrp="1"/>
          </p:cNvSpPr>
          <p:nvPr>
            <p:ph idx="1"/>
          </p:nvPr>
        </p:nvSpPr>
        <p:spPr/>
        <p:txBody>
          <a:bodyPr/>
          <a:lstStyle/>
          <a:p>
            <a:r>
              <a:rPr lang="en-US" dirty="0"/>
              <a:t>Group-oriented pro-minority</a:t>
            </a:r>
          </a:p>
          <a:p>
            <a:pPr lvl="1"/>
            <a:r>
              <a:rPr lang="en-US" dirty="0"/>
              <a:t>Civil rights, reform (integrationist, assimilationist); these can be radical or moderate. There were militant radical integrationists.</a:t>
            </a:r>
          </a:p>
          <a:p>
            <a:pPr lvl="1"/>
            <a:r>
              <a:rPr lang="en-US" dirty="0"/>
              <a:t>Separatists, nationalist</a:t>
            </a:r>
          </a:p>
          <a:p>
            <a:pPr lvl="1"/>
            <a:r>
              <a:rPr lang="en-US" dirty="0"/>
              <a:t>NOTE: Ethnic conflict literature focuses on question of when/where such movements arise</a:t>
            </a:r>
          </a:p>
          <a:p>
            <a:pPr lvl="1"/>
            <a:r>
              <a:rPr lang="en-US" dirty="0"/>
              <a:t>NOTE:  Either integrationist or separatist movements can be radical or moderate.</a:t>
            </a:r>
          </a:p>
          <a:p>
            <a:r>
              <a:rPr lang="en-US" dirty="0"/>
              <a:t>Intersectional: link ethnicity/race to other issues, e.g. women of color reproductive rights (Sister Song), environmental racism, Black Lives Matter focus on police violence.</a:t>
            </a:r>
          </a:p>
          <a:p>
            <a:r>
              <a:rPr lang="en-US" dirty="0"/>
              <a:t>Place-based community movements or class-based movements that are empirically minority</a:t>
            </a:r>
          </a:p>
        </p:txBody>
      </p:sp>
    </p:spTree>
    <p:extLst>
      <p:ext uri="{BB962C8B-B14F-4D97-AF65-F5344CB8AC3E}">
        <p14:creationId xmlns:p14="http://schemas.microsoft.com/office/powerpoint/2010/main" val="32047094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Disadvantages</a:t>
            </a:r>
          </a:p>
        </p:txBody>
      </p:sp>
      <p:sp>
        <p:nvSpPr>
          <p:cNvPr id="3" name="Content Placeholder 2"/>
          <p:cNvSpPr>
            <a:spLocks noGrp="1"/>
          </p:cNvSpPr>
          <p:nvPr>
            <p:ph idx="1"/>
          </p:nvPr>
        </p:nvSpPr>
        <p:spPr/>
        <p:txBody>
          <a:bodyPr/>
          <a:lstStyle/>
          <a:p>
            <a:r>
              <a:rPr lang="en-US" dirty="0"/>
              <a:t>Lower political power, count less electorally and may be disenfranchised</a:t>
            </a:r>
          </a:p>
          <a:p>
            <a:r>
              <a:rPr lang="en-US" dirty="0"/>
              <a:t>Typically economically disadvantaged</a:t>
            </a:r>
          </a:p>
          <a:p>
            <a:r>
              <a:rPr lang="en-US" dirty="0"/>
              <a:t>Segregated networks makes them less connected to “national” discourses, harder to get attention to issues</a:t>
            </a:r>
          </a:p>
          <a:p>
            <a:r>
              <a:rPr lang="en-US" dirty="0"/>
              <a:t>Typically need allies to have enough power to </a:t>
            </a:r>
            <a:r>
              <a:rPr lang="en-US" dirty="0" err="1"/>
              <a:t>win</a:t>
            </a:r>
            <a:r>
              <a:rPr lang="en-US" dirty="0" err="1">
                <a:sym typeface="Wingdings" panose="05000000000000000000" pitchFamily="2" charset="2"/>
              </a:rPr>
              <a:t></a:t>
            </a:r>
            <a:r>
              <a:rPr lang="en-US" dirty="0" err="1"/>
              <a:t>have</a:t>
            </a:r>
            <a:r>
              <a:rPr lang="en-US" dirty="0"/>
              <a:t> to deal with ally issues and mixed ethnicity movements or coalitions</a:t>
            </a:r>
          </a:p>
        </p:txBody>
      </p:sp>
    </p:spTree>
    <p:extLst>
      <p:ext uri="{BB962C8B-B14F-4D97-AF65-F5344CB8AC3E}">
        <p14:creationId xmlns:p14="http://schemas.microsoft.com/office/powerpoint/2010/main" val="17646428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Cultures</a:t>
            </a:r>
          </a:p>
        </p:txBody>
      </p:sp>
      <p:sp>
        <p:nvSpPr>
          <p:cNvPr id="3" name="Content Placeholder 2"/>
          <p:cNvSpPr>
            <a:spLocks noGrp="1"/>
          </p:cNvSpPr>
          <p:nvPr>
            <p:ph idx="1"/>
          </p:nvPr>
        </p:nvSpPr>
        <p:spPr/>
        <p:txBody>
          <a:bodyPr/>
          <a:lstStyle/>
          <a:p>
            <a:r>
              <a:rPr lang="en-US" dirty="0"/>
              <a:t>Awareness of disadvantage is the norm for ethnic minorities</a:t>
            </a:r>
          </a:p>
          <a:p>
            <a:r>
              <a:rPr lang="en-US" dirty="0"/>
              <a:t>Oppositional culture is the norm</a:t>
            </a:r>
          </a:p>
          <a:p>
            <a:r>
              <a:rPr lang="en-US" dirty="0"/>
              <a:t>Culture typically interweaves elements of opposition with elements of subordinate or submissive culture and fear; accommodation, survival strategies</a:t>
            </a:r>
          </a:p>
          <a:p>
            <a:r>
              <a:rPr lang="en-US" dirty="0"/>
              <a:t>Consciousness-raising involves overcoming a sense of powerlessness and fear, rather than learning about issues</a:t>
            </a:r>
          </a:p>
        </p:txBody>
      </p:sp>
    </p:spTree>
    <p:extLst>
      <p:ext uri="{BB962C8B-B14F-4D97-AF65-F5344CB8AC3E}">
        <p14:creationId xmlns:p14="http://schemas.microsoft.com/office/powerpoint/2010/main" val="8609960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p:cNvGraphicFramePr>
            <a:graphicFrameLocks noGrp="1"/>
          </p:cNvGraphicFramePr>
          <p:nvPr>
            <p:ph idx="4294967295"/>
            <p:extLst>
              <p:ext uri="{D42A27DB-BD31-4B8C-83A1-F6EECF244321}">
                <p14:modId xmlns:p14="http://schemas.microsoft.com/office/powerpoint/2010/main" val="915530341"/>
              </p:ext>
            </p:extLst>
          </p:nvPr>
        </p:nvGraphicFramePr>
        <p:xfrm>
          <a:off x="0" y="569013"/>
          <a:ext cx="12192000" cy="6093535"/>
        </p:xfrm>
        <a:graphic>
          <a:graphicData uri="http://schemas.openxmlformats.org/drawingml/2006/table">
            <a:tbl>
              <a:tblPr firstRow="1" bandRow="1">
                <a:tableStyleId>{5C22544A-7EE6-4342-B048-85BDC9FD1C3A}</a:tableStyleId>
              </a:tblPr>
              <a:tblGrid>
                <a:gridCol w="2682919">
                  <a:extLst>
                    <a:ext uri="{9D8B030D-6E8A-4147-A177-3AD203B41FA5}">
                      <a16:colId xmlns:a16="http://schemas.microsoft.com/office/drawing/2014/main" val="1359646141"/>
                    </a:ext>
                  </a:extLst>
                </a:gridCol>
                <a:gridCol w="4917554">
                  <a:extLst>
                    <a:ext uri="{9D8B030D-6E8A-4147-A177-3AD203B41FA5}">
                      <a16:colId xmlns:a16="http://schemas.microsoft.com/office/drawing/2014/main" val="866686406"/>
                    </a:ext>
                  </a:extLst>
                </a:gridCol>
                <a:gridCol w="4591527">
                  <a:extLst>
                    <a:ext uri="{9D8B030D-6E8A-4147-A177-3AD203B41FA5}">
                      <a16:colId xmlns:a16="http://schemas.microsoft.com/office/drawing/2014/main" val="152211777"/>
                    </a:ext>
                  </a:extLst>
                </a:gridCol>
              </a:tblGrid>
              <a:tr h="392303">
                <a:tc>
                  <a:txBody>
                    <a:bodyPr/>
                    <a:lstStyle/>
                    <a:p>
                      <a:endParaRPr lang="en-US" sz="2000" dirty="0"/>
                    </a:p>
                  </a:txBody>
                  <a:tcPr/>
                </a:tc>
                <a:tc>
                  <a:txBody>
                    <a:bodyPr/>
                    <a:lstStyle/>
                    <a:p>
                      <a:r>
                        <a:rPr lang="en-US" sz="2000" dirty="0"/>
                        <a:t>Dominant Majority</a:t>
                      </a:r>
                    </a:p>
                  </a:txBody>
                  <a:tcPr/>
                </a:tc>
                <a:tc>
                  <a:txBody>
                    <a:bodyPr/>
                    <a:lstStyle/>
                    <a:p>
                      <a:r>
                        <a:rPr lang="en-US" sz="2000" dirty="0"/>
                        <a:t>Subordinate Minority</a:t>
                      </a:r>
                    </a:p>
                  </a:txBody>
                  <a:tcPr/>
                </a:tc>
                <a:extLst>
                  <a:ext uri="{0D108BD9-81ED-4DB2-BD59-A6C34878D82A}">
                    <a16:rowId xmlns:a16="http://schemas.microsoft.com/office/drawing/2014/main" val="2729203793"/>
                  </a:ext>
                </a:extLst>
              </a:tr>
              <a:tr h="505738">
                <a:tc>
                  <a:txBody>
                    <a:bodyPr/>
                    <a:lstStyle/>
                    <a:p>
                      <a:r>
                        <a:rPr lang="en-US" sz="2000" b="1" dirty="0">
                          <a:solidFill>
                            <a:schemeClr val="bg1"/>
                          </a:solidFill>
                        </a:rPr>
                        <a:t>Political power</a:t>
                      </a:r>
                    </a:p>
                  </a:txBody>
                  <a:tcPr>
                    <a:solidFill>
                      <a:schemeClr val="accent1"/>
                    </a:solidFill>
                  </a:tcPr>
                </a:tc>
                <a:tc>
                  <a:txBody>
                    <a:bodyPr/>
                    <a:lstStyle/>
                    <a:p>
                      <a:r>
                        <a:rPr lang="en-US" sz="2000" dirty="0"/>
                        <a:t>High,</a:t>
                      </a:r>
                      <a:r>
                        <a:rPr lang="en-US" sz="2000" baseline="0" dirty="0"/>
                        <a:t> can achieve goals without other groups</a:t>
                      </a:r>
                      <a:endParaRPr lang="en-US" sz="2000" dirty="0"/>
                    </a:p>
                  </a:txBody>
                  <a:tcPr/>
                </a:tc>
                <a:tc>
                  <a:txBody>
                    <a:bodyPr/>
                    <a:lstStyle/>
                    <a:p>
                      <a:r>
                        <a:rPr lang="en-US" sz="2000" dirty="0"/>
                        <a:t>Low,</a:t>
                      </a:r>
                      <a:r>
                        <a:rPr lang="en-US" sz="2000" baseline="0" dirty="0"/>
                        <a:t> needs allies</a:t>
                      </a:r>
                      <a:endParaRPr lang="en-US" sz="2000" dirty="0"/>
                    </a:p>
                  </a:txBody>
                  <a:tcPr/>
                </a:tc>
                <a:extLst>
                  <a:ext uri="{0D108BD9-81ED-4DB2-BD59-A6C34878D82A}">
                    <a16:rowId xmlns:a16="http://schemas.microsoft.com/office/drawing/2014/main" val="441336566"/>
                  </a:ext>
                </a:extLst>
              </a:tr>
              <a:tr h="392303">
                <a:tc>
                  <a:txBody>
                    <a:bodyPr/>
                    <a:lstStyle/>
                    <a:p>
                      <a:r>
                        <a:rPr lang="en-US" sz="2000" b="1" dirty="0">
                          <a:solidFill>
                            <a:schemeClr val="bg1"/>
                          </a:solidFill>
                        </a:rPr>
                        <a:t>Resources</a:t>
                      </a:r>
                    </a:p>
                  </a:txBody>
                  <a:tcPr>
                    <a:solidFill>
                      <a:schemeClr val="accent1"/>
                    </a:solidFill>
                  </a:tcPr>
                </a:tc>
                <a:tc>
                  <a:txBody>
                    <a:bodyPr/>
                    <a:lstStyle/>
                    <a:p>
                      <a:r>
                        <a:rPr lang="en-US" sz="2000" dirty="0"/>
                        <a:t>Relatively</a:t>
                      </a:r>
                      <a:r>
                        <a:rPr lang="en-US" sz="2000" baseline="0" dirty="0"/>
                        <a:t> high</a:t>
                      </a:r>
                      <a:endParaRPr lang="en-US" sz="2000" dirty="0"/>
                    </a:p>
                  </a:txBody>
                  <a:tcPr/>
                </a:tc>
                <a:tc>
                  <a:txBody>
                    <a:bodyPr/>
                    <a:lstStyle/>
                    <a:p>
                      <a:r>
                        <a:rPr lang="en-US" sz="2000" dirty="0"/>
                        <a:t>Relatively low</a:t>
                      </a:r>
                    </a:p>
                  </a:txBody>
                  <a:tcPr/>
                </a:tc>
                <a:extLst>
                  <a:ext uri="{0D108BD9-81ED-4DB2-BD59-A6C34878D82A}">
                    <a16:rowId xmlns:a16="http://schemas.microsoft.com/office/drawing/2014/main" val="3800586987"/>
                  </a:ext>
                </a:extLst>
              </a:tr>
              <a:tr h="976394">
                <a:tc>
                  <a:txBody>
                    <a:bodyPr/>
                    <a:lstStyle/>
                    <a:p>
                      <a:r>
                        <a:rPr lang="en-US" sz="2000" b="1" dirty="0">
                          <a:solidFill>
                            <a:schemeClr val="bg1"/>
                          </a:solidFill>
                        </a:rPr>
                        <a:t>Identities</a:t>
                      </a:r>
                    </a:p>
                  </a:txBody>
                  <a:tcPr>
                    <a:solidFill>
                      <a:schemeClr val="accent1"/>
                    </a:solidFill>
                  </a:tcPr>
                </a:tc>
                <a:tc>
                  <a:txBody>
                    <a:bodyPr/>
                    <a:lstStyle/>
                    <a:p>
                      <a:r>
                        <a:rPr lang="en-US" sz="2000" dirty="0"/>
                        <a:t>Latent,</a:t>
                      </a:r>
                      <a:r>
                        <a:rPr lang="en-US" sz="2000" baseline="0" dirty="0"/>
                        <a:t> need to be developed. Often unmarked. I.e. a White group is seen as an “unraced” group.</a:t>
                      </a:r>
                      <a:endParaRPr lang="en-US" sz="2000" dirty="0"/>
                    </a:p>
                  </a:txBody>
                  <a:tcPr/>
                </a:tc>
                <a:tc>
                  <a:txBody>
                    <a:bodyPr/>
                    <a:lstStyle/>
                    <a:p>
                      <a:r>
                        <a:rPr lang="en-US" sz="2000" dirty="0"/>
                        <a:t>Given,</a:t>
                      </a:r>
                      <a:r>
                        <a:rPr lang="en-US" sz="2000" baseline="0" dirty="0"/>
                        <a:t> recognized from childhood</a:t>
                      </a:r>
                      <a:endParaRPr lang="en-US" sz="2000" dirty="0"/>
                    </a:p>
                  </a:txBody>
                  <a:tcPr/>
                </a:tc>
                <a:extLst>
                  <a:ext uri="{0D108BD9-81ED-4DB2-BD59-A6C34878D82A}">
                    <a16:rowId xmlns:a16="http://schemas.microsoft.com/office/drawing/2014/main" val="3857570015"/>
                  </a:ext>
                </a:extLst>
              </a:tr>
              <a:tr h="680517">
                <a:tc>
                  <a:txBody>
                    <a:bodyPr/>
                    <a:lstStyle/>
                    <a:p>
                      <a:r>
                        <a:rPr lang="en-US" sz="2000" b="1" dirty="0">
                          <a:solidFill>
                            <a:schemeClr val="bg1"/>
                          </a:solidFill>
                        </a:rPr>
                        <a:t>Culture</a:t>
                      </a:r>
                    </a:p>
                  </a:txBody>
                  <a:tcPr>
                    <a:solidFill>
                      <a:schemeClr val="accent1"/>
                    </a:solidFill>
                  </a:tcPr>
                </a:tc>
                <a:tc>
                  <a:txBody>
                    <a:bodyPr/>
                    <a:lstStyle/>
                    <a:p>
                      <a:r>
                        <a:rPr lang="en-US" sz="2000" dirty="0"/>
                        <a:t>Habits of dominance, entitlement, unthinking </a:t>
                      </a:r>
                    </a:p>
                  </a:txBody>
                  <a:tcPr/>
                </a:tc>
                <a:tc>
                  <a:txBody>
                    <a:bodyPr/>
                    <a:lstStyle/>
                    <a:p>
                      <a:r>
                        <a:rPr lang="en-US" sz="2000" dirty="0"/>
                        <a:t>Mixture of opposition and subordination</a:t>
                      </a:r>
                    </a:p>
                  </a:txBody>
                  <a:tcPr/>
                </a:tc>
                <a:extLst>
                  <a:ext uri="{0D108BD9-81ED-4DB2-BD59-A6C34878D82A}">
                    <a16:rowId xmlns:a16="http://schemas.microsoft.com/office/drawing/2014/main" val="173806713"/>
                  </a:ext>
                </a:extLst>
              </a:tr>
              <a:tr h="680517">
                <a:tc>
                  <a:txBody>
                    <a:bodyPr/>
                    <a:lstStyle/>
                    <a:p>
                      <a:r>
                        <a:rPr lang="en-US" sz="2000" b="1" dirty="0">
                          <a:solidFill>
                            <a:schemeClr val="bg1"/>
                          </a:solidFill>
                        </a:rPr>
                        <a:t>Consciousness raising</a:t>
                      </a:r>
                    </a:p>
                  </a:txBody>
                  <a:tcPr>
                    <a:solidFill>
                      <a:schemeClr val="accent1"/>
                    </a:solidFill>
                  </a:tcPr>
                </a:tc>
                <a:tc>
                  <a:txBody>
                    <a:bodyPr/>
                    <a:lstStyle/>
                    <a:p>
                      <a:r>
                        <a:rPr lang="en-US" sz="2000" dirty="0"/>
                        <a:t>Education or motivation about issues or other groups</a:t>
                      </a:r>
                    </a:p>
                  </a:txBody>
                  <a:tcPr/>
                </a:tc>
                <a:tc>
                  <a:txBody>
                    <a:bodyPr/>
                    <a:lstStyle/>
                    <a:p>
                      <a:r>
                        <a:rPr lang="en-US" sz="2000" dirty="0"/>
                        <a:t>Overcome fear, sense of powerlessness</a:t>
                      </a:r>
                    </a:p>
                  </a:txBody>
                  <a:tcPr/>
                </a:tc>
                <a:extLst>
                  <a:ext uri="{0D108BD9-81ED-4DB2-BD59-A6C34878D82A}">
                    <a16:rowId xmlns:a16="http://schemas.microsoft.com/office/drawing/2014/main" val="952649841"/>
                  </a:ext>
                </a:extLst>
              </a:tr>
              <a:tr h="680517">
                <a:tc>
                  <a:txBody>
                    <a:bodyPr/>
                    <a:lstStyle/>
                    <a:p>
                      <a:r>
                        <a:rPr lang="en-US" sz="2000" b="1" dirty="0">
                          <a:solidFill>
                            <a:schemeClr val="bg1"/>
                          </a:solidFill>
                        </a:rPr>
                        <a:t>Networks Internal</a:t>
                      </a:r>
                    </a:p>
                  </a:txBody>
                  <a:tcPr>
                    <a:solidFill>
                      <a:schemeClr val="accent1"/>
                    </a:solidFill>
                  </a:tcPr>
                </a:tc>
                <a:tc>
                  <a:txBody>
                    <a:bodyPr/>
                    <a:lstStyle/>
                    <a:p>
                      <a:r>
                        <a:rPr lang="en-US" sz="2000" dirty="0"/>
                        <a:t>Weaker, movement</a:t>
                      </a:r>
                      <a:r>
                        <a:rPr lang="en-US" sz="2000" baseline="0" dirty="0"/>
                        <a:t> often organization based; majority supremacy tied to communities</a:t>
                      </a:r>
                      <a:endParaRPr lang="en-US" sz="2000" dirty="0"/>
                    </a:p>
                  </a:txBody>
                  <a:tcPr/>
                </a:tc>
                <a:tc>
                  <a:txBody>
                    <a:bodyPr/>
                    <a:lstStyle/>
                    <a:p>
                      <a:r>
                        <a:rPr lang="en-US" sz="2000" dirty="0"/>
                        <a:t>Stronger, movements</a:t>
                      </a:r>
                      <a:r>
                        <a:rPr lang="en-US" sz="2000" baseline="0" dirty="0"/>
                        <a:t> often community based</a:t>
                      </a:r>
                      <a:endParaRPr lang="en-US" sz="2000" dirty="0"/>
                    </a:p>
                  </a:txBody>
                  <a:tcPr/>
                </a:tc>
                <a:extLst>
                  <a:ext uri="{0D108BD9-81ED-4DB2-BD59-A6C34878D82A}">
                    <a16:rowId xmlns:a16="http://schemas.microsoft.com/office/drawing/2014/main" val="3176514766"/>
                  </a:ext>
                </a:extLst>
              </a:tr>
              <a:tr h="680517">
                <a:tc>
                  <a:txBody>
                    <a:bodyPr/>
                    <a:lstStyle/>
                    <a:p>
                      <a:r>
                        <a:rPr lang="en-US" sz="2000" b="1" dirty="0">
                          <a:solidFill>
                            <a:schemeClr val="bg1"/>
                          </a:solidFill>
                        </a:rPr>
                        <a:t>Networks: external</a:t>
                      </a:r>
                    </a:p>
                  </a:txBody>
                  <a:tcPr>
                    <a:solidFill>
                      <a:schemeClr val="accent1"/>
                    </a:solidFill>
                  </a:tcPr>
                </a:tc>
                <a:tc>
                  <a:txBody>
                    <a:bodyPr/>
                    <a:lstStyle/>
                    <a:p>
                      <a:r>
                        <a:rPr lang="en-US" sz="2000" dirty="0"/>
                        <a:t>Connected to the majority of society</a:t>
                      </a:r>
                    </a:p>
                  </a:txBody>
                  <a:tcPr/>
                </a:tc>
                <a:tc>
                  <a:txBody>
                    <a:bodyPr/>
                    <a:lstStyle/>
                    <a:p>
                      <a:r>
                        <a:rPr lang="en-US" sz="2000" dirty="0"/>
                        <a:t>If segregated, isolated</a:t>
                      </a:r>
                      <a:r>
                        <a:rPr lang="en-US" sz="2000" baseline="0" dirty="0"/>
                        <a:t> from the majority of society</a:t>
                      </a:r>
                      <a:endParaRPr lang="en-US" sz="2000" dirty="0"/>
                    </a:p>
                  </a:txBody>
                  <a:tcPr/>
                </a:tc>
                <a:extLst>
                  <a:ext uri="{0D108BD9-81ED-4DB2-BD59-A6C34878D82A}">
                    <a16:rowId xmlns:a16="http://schemas.microsoft.com/office/drawing/2014/main" val="1537834256"/>
                  </a:ext>
                </a:extLst>
              </a:tr>
              <a:tr h="976394">
                <a:tc>
                  <a:txBody>
                    <a:bodyPr/>
                    <a:lstStyle/>
                    <a:p>
                      <a:r>
                        <a:rPr lang="en-US" sz="2000" b="1" dirty="0">
                          <a:solidFill>
                            <a:schemeClr val="bg1"/>
                          </a:solidFill>
                        </a:rPr>
                        <a:t>Frames</a:t>
                      </a:r>
                    </a:p>
                  </a:txBody>
                  <a:tcPr>
                    <a:solidFill>
                      <a:schemeClr val="accent1"/>
                    </a:solidFill>
                  </a:tcPr>
                </a:tc>
                <a:tc>
                  <a:txBody>
                    <a:bodyPr/>
                    <a:lstStyle/>
                    <a:p>
                      <a:r>
                        <a:rPr lang="en-US" sz="2000" dirty="0"/>
                        <a:t>Tend to see themselves  and be seen as the whole society, their issues are “national” issues</a:t>
                      </a:r>
                    </a:p>
                  </a:txBody>
                  <a:tcPr/>
                </a:tc>
                <a:tc>
                  <a:txBody>
                    <a:bodyPr/>
                    <a:lstStyle/>
                    <a:p>
                      <a:r>
                        <a:rPr lang="en-US" sz="2000" dirty="0"/>
                        <a:t>Their</a:t>
                      </a:r>
                      <a:r>
                        <a:rPr lang="en-US" sz="2000" baseline="0" dirty="0"/>
                        <a:t> issues tend to be seen as “special interests”</a:t>
                      </a:r>
                      <a:endParaRPr lang="en-US" sz="2000" dirty="0"/>
                    </a:p>
                  </a:txBody>
                  <a:tcPr/>
                </a:tc>
                <a:extLst>
                  <a:ext uri="{0D108BD9-81ED-4DB2-BD59-A6C34878D82A}">
                    <a16:rowId xmlns:a16="http://schemas.microsoft.com/office/drawing/2014/main" val="3429715504"/>
                  </a:ext>
                </a:extLst>
              </a:tr>
            </a:tbl>
          </a:graphicData>
        </a:graphic>
      </p:graphicFrame>
    </p:spTree>
    <p:extLst>
      <p:ext uri="{BB962C8B-B14F-4D97-AF65-F5344CB8AC3E}">
        <p14:creationId xmlns:p14="http://schemas.microsoft.com/office/powerpoint/2010/main" val="788040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Movements by the oppressed &amp; the privileged</a:t>
            </a:r>
          </a:p>
        </p:txBody>
      </p:sp>
      <p:sp>
        <p:nvSpPr>
          <p:cNvPr id="5" name="Content Placeholder 4"/>
          <p:cNvSpPr>
            <a:spLocks noGrp="1"/>
          </p:cNvSpPr>
          <p:nvPr>
            <p:ph idx="1"/>
          </p:nvPr>
        </p:nvSpPr>
        <p:spPr/>
        <p:txBody>
          <a:bodyPr>
            <a:normAutofit fontScale="92500"/>
          </a:bodyPr>
          <a:lstStyle/>
          <a:p>
            <a:pPr lvl="0"/>
            <a:r>
              <a:rPr lang="en-US" dirty="0"/>
              <a:t>Morris &amp; Braine: Movements by and for oppressed people have different tasks. </a:t>
            </a:r>
          </a:p>
          <a:p>
            <a:pPr lvl="1"/>
            <a:r>
              <a:rPr lang="en-US" dirty="0"/>
              <a:t>Resource deficits, repression</a:t>
            </a:r>
          </a:p>
          <a:p>
            <a:pPr lvl="1"/>
            <a:r>
              <a:rPr lang="en-US" dirty="0"/>
              <a:t>Identities are ascribed</a:t>
            </a:r>
          </a:p>
          <a:p>
            <a:pPr lvl="1"/>
            <a:r>
              <a:rPr lang="en-US" dirty="0"/>
              <a:t>Cultures of subordination intermixed with cultures of opposition; overcoming fear is an issue</a:t>
            </a:r>
          </a:p>
          <a:p>
            <a:r>
              <a:rPr lang="en-US" dirty="0"/>
              <a:t>Movements by and for the privileged have the opposite configuration.</a:t>
            </a:r>
          </a:p>
          <a:p>
            <a:pPr lvl="1"/>
            <a:r>
              <a:rPr lang="en-US" dirty="0"/>
              <a:t>Identity development more problematic</a:t>
            </a:r>
          </a:p>
          <a:p>
            <a:pPr lvl="1"/>
            <a:r>
              <a:rPr lang="en-US" dirty="0"/>
              <a:t>(M&amp;B don’t stress): Privileged people develop habits of dominance and entitlement as well as having more resources &amp; facing less repression</a:t>
            </a:r>
          </a:p>
          <a:p>
            <a:r>
              <a:rPr lang="en-US" dirty="0"/>
              <a:t>Extending Morris &amp; Braine</a:t>
            </a:r>
          </a:p>
          <a:p>
            <a:pPr lvl="1"/>
            <a:r>
              <a:rPr lang="en-US" dirty="0"/>
              <a:t>Not all axes of domination have the same network structure. Ethnicity vs. gender</a:t>
            </a:r>
          </a:p>
          <a:p>
            <a:pPr lvl="1"/>
            <a:r>
              <a:rPr lang="en-US" dirty="0"/>
              <a:t>Race/ethnicity is relevant to dominant groups. White racist groups and clueless White groups need analysis, too</a:t>
            </a:r>
          </a:p>
        </p:txBody>
      </p:sp>
    </p:spTree>
    <p:extLst>
      <p:ext uri="{BB962C8B-B14F-4D97-AF65-F5344CB8AC3E}">
        <p14:creationId xmlns:p14="http://schemas.microsoft.com/office/powerpoint/2010/main" val="27464517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Mixed majority-minority</a:t>
            </a:r>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39090730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Types</a:t>
            </a:r>
          </a:p>
        </p:txBody>
      </p:sp>
      <p:sp>
        <p:nvSpPr>
          <p:cNvPr id="3" name="Content Placeholder 2"/>
          <p:cNvSpPr>
            <a:spLocks noGrp="1"/>
          </p:cNvSpPr>
          <p:nvPr>
            <p:ph idx="1"/>
          </p:nvPr>
        </p:nvSpPr>
        <p:spPr/>
        <p:txBody>
          <a:bodyPr/>
          <a:lstStyle/>
          <a:p>
            <a:r>
              <a:rPr lang="en-US" dirty="0"/>
              <a:t>Majority-dominated movements with substantial minority participation</a:t>
            </a:r>
          </a:p>
          <a:p>
            <a:pPr lvl="1"/>
            <a:r>
              <a:rPr lang="en-US" dirty="0"/>
              <a:t>General issues (e.g. peace, environment)</a:t>
            </a:r>
          </a:p>
          <a:p>
            <a:pPr lvl="1"/>
            <a:r>
              <a:rPr lang="en-US" dirty="0"/>
              <a:t>Other axes of domination (gender, class)</a:t>
            </a:r>
          </a:p>
          <a:p>
            <a:r>
              <a:rPr lang="en-US" dirty="0"/>
              <a:t>“Ally” movements: majorities working for minority group issues</a:t>
            </a:r>
          </a:p>
          <a:p>
            <a:r>
              <a:rPr lang="en-US" dirty="0"/>
              <a:t>Professional helper movements: professional advocates for disadvantaged beneficiaries.</a:t>
            </a:r>
          </a:p>
        </p:txBody>
      </p:sp>
    </p:spTree>
    <p:extLst>
      <p:ext uri="{BB962C8B-B14F-4D97-AF65-F5344CB8AC3E}">
        <p14:creationId xmlns:p14="http://schemas.microsoft.com/office/powerpoint/2010/main" val="27124559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Issues &amp; Tensions</a:t>
            </a:r>
          </a:p>
        </p:txBody>
      </p:sp>
      <p:sp>
        <p:nvSpPr>
          <p:cNvPr id="3" name="Content Placeholder 2"/>
          <p:cNvSpPr>
            <a:spLocks noGrp="1"/>
          </p:cNvSpPr>
          <p:nvPr>
            <p:ph idx="1"/>
          </p:nvPr>
        </p:nvSpPr>
        <p:spPr/>
        <p:txBody>
          <a:bodyPr/>
          <a:lstStyle/>
          <a:p>
            <a:r>
              <a:rPr lang="en-US" dirty="0"/>
              <a:t>Privilege &amp; Hierarchy: majority habits of domination even in ally or mixed groups.  </a:t>
            </a:r>
          </a:p>
          <a:p>
            <a:pPr lvl="1"/>
            <a:r>
              <a:rPr lang="en-US" dirty="0"/>
              <a:t>Overt conflict around this</a:t>
            </a:r>
          </a:p>
          <a:p>
            <a:pPr lvl="1"/>
            <a:r>
              <a:rPr lang="en-US" dirty="0"/>
              <a:t>Minorities often withdraw due to these issues</a:t>
            </a:r>
          </a:p>
          <a:p>
            <a:r>
              <a:rPr lang="en-US" dirty="0"/>
              <a:t>Power &amp; resources: who has access, can actually accomplish the goals</a:t>
            </a:r>
          </a:p>
          <a:p>
            <a:r>
              <a:rPr lang="en-US" dirty="0"/>
              <a:t>Cultural Practices: how you hold a meeting, polite forms of speech</a:t>
            </a:r>
          </a:p>
          <a:p>
            <a:r>
              <a:rPr lang="en-US" dirty="0"/>
              <a:t>Agenda: scope of goals (majority typically more limited, minority more </a:t>
            </a:r>
            <a:r>
              <a:rPr lang="en-US" dirty="0" err="1"/>
              <a:t>racdical</a:t>
            </a:r>
            <a:r>
              <a:rPr lang="en-US" dirty="0"/>
              <a:t> and sweeping, but also what goals are most important)</a:t>
            </a:r>
          </a:p>
          <a:p>
            <a:endParaRPr lang="en-US" dirty="0"/>
          </a:p>
        </p:txBody>
      </p:sp>
    </p:spTree>
    <p:extLst>
      <p:ext uri="{BB962C8B-B14F-4D97-AF65-F5344CB8AC3E}">
        <p14:creationId xmlns:p14="http://schemas.microsoft.com/office/powerpoint/2010/main" val="35350892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Mixed minority</a:t>
            </a:r>
          </a:p>
        </p:txBody>
      </p:sp>
      <p:sp>
        <p:nvSpPr>
          <p:cNvPr id="3" name="Content Placeholder 2"/>
          <p:cNvSpPr>
            <a:spLocks noGrp="1"/>
          </p:cNvSpPr>
          <p:nvPr>
            <p:ph idx="1"/>
          </p:nvPr>
        </p:nvSpPr>
        <p:spPr/>
        <p:txBody>
          <a:bodyPr/>
          <a:lstStyle/>
          <a:p>
            <a:r>
              <a:rPr lang="en-US" dirty="0"/>
              <a:t>Types:</a:t>
            </a:r>
          </a:p>
          <a:p>
            <a:pPr lvl="1"/>
            <a:r>
              <a:rPr lang="en-US" dirty="0"/>
              <a:t>Coalitions of different minorities</a:t>
            </a:r>
          </a:p>
          <a:p>
            <a:pPr lvl="1"/>
            <a:r>
              <a:rPr lang="en-US" dirty="0"/>
              <a:t>Place- or class-based movements that are empirically mixed minority</a:t>
            </a:r>
          </a:p>
          <a:p>
            <a:r>
              <a:rPr lang="en-US" dirty="0"/>
              <a:t>There are examples of successful alliances</a:t>
            </a:r>
          </a:p>
          <a:p>
            <a:r>
              <a:rPr lang="en-US" dirty="0"/>
              <a:t>Such groups often combine the structural weakness of minority movements with the cultural conflicts of mixed majority-minority movements</a:t>
            </a:r>
          </a:p>
        </p:txBody>
      </p:sp>
    </p:spTree>
    <p:extLst>
      <p:ext uri="{BB962C8B-B14F-4D97-AF65-F5344CB8AC3E}">
        <p14:creationId xmlns:p14="http://schemas.microsoft.com/office/powerpoint/2010/main" val="11931247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Conclusions, implications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8930755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Ethnic/racial hierarchies matter</a:t>
            </a:r>
          </a:p>
        </p:txBody>
      </p:sp>
      <p:sp>
        <p:nvSpPr>
          <p:cNvPr id="5" name="Content Placeholder 4"/>
          <p:cNvSpPr>
            <a:spLocks noGrp="1"/>
          </p:cNvSpPr>
          <p:nvPr>
            <p:ph idx="1"/>
          </p:nvPr>
        </p:nvSpPr>
        <p:spPr/>
        <p:txBody>
          <a:bodyPr/>
          <a:lstStyle/>
          <a:p>
            <a:r>
              <a:rPr lang="en-US" dirty="0"/>
              <a:t>Majority-minority dynamics: power and privilege</a:t>
            </a:r>
          </a:p>
          <a:p>
            <a:pPr lvl="1"/>
            <a:r>
              <a:rPr lang="en-US" dirty="0"/>
              <a:t>Access to power</a:t>
            </a:r>
          </a:p>
          <a:p>
            <a:pPr lvl="1"/>
            <a:r>
              <a:rPr lang="en-US" dirty="0"/>
              <a:t>Level of repression, safety in using militant tactics</a:t>
            </a:r>
          </a:p>
          <a:p>
            <a:pPr lvl="1"/>
            <a:r>
              <a:rPr lang="en-US" dirty="0"/>
              <a:t>Resources</a:t>
            </a:r>
          </a:p>
          <a:p>
            <a:r>
              <a:rPr lang="en-US" dirty="0"/>
              <a:t>Network cleavage</a:t>
            </a:r>
          </a:p>
          <a:p>
            <a:pPr lvl="1"/>
            <a:r>
              <a:rPr lang="en-US" dirty="0"/>
              <a:t>Overlapping cleavages, divergent interests between groups and overlapping and network interests within groups</a:t>
            </a:r>
          </a:p>
          <a:p>
            <a:pPr lvl="1"/>
            <a:r>
              <a:rPr lang="en-US" dirty="0"/>
              <a:t>Different universes of discourse</a:t>
            </a:r>
          </a:p>
          <a:p>
            <a:r>
              <a:rPr lang="en-US" dirty="0" err="1"/>
              <a:t>Intergenerationality</a:t>
            </a:r>
            <a:r>
              <a:rPr lang="en-US" dirty="0"/>
              <a:t>: mapping of movement onto families, kinship, community</a:t>
            </a:r>
          </a:p>
          <a:p>
            <a:pPr lvl="1"/>
            <a:endParaRPr lang="en-US" dirty="0"/>
          </a:p>
        </p:txBody>
      </p:sp>
    </p:spTree>
    <p:extLst>
      <p:ext uri="{BB962C8B-B14F-4D97-AF65-F5344CB8AC3E}">
        <p14:creationId xmlns:p14="http://schemas.microsoft.com/office/powerpoint/2010/main" val="24925911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6320" y="685800"/>
            <a:ext cx="10040471" cy="609600"/>
          </a:xfrm>
        </p:spPr>
        <p:txBody>
          <a:bodyPr>
            <a:normAutofit fontScale="90000"/>
          </a:bodyPr>
          <a:lstStyle/>
          <a:p>
            <a:r>
              <a:rPr lang="en-US" dirty="0"/>
              <a:t>The “Ethnic Dimensions” are Analytic</a:t>
            </a:r>
          </a:p>
        </p:txBody>
      </p:sp>
      <p:sp>
        <p:nvSpPr>
          <p:cNvPr id="3" name="Content Placeholder 2"/>
          <p:cNvSpPr>
            <a:spLocks noGrp="1"/>
          </p:cNvSpPr>
          <p:nvPr>
            <p:ph idx="1"/>
          </p:nvPr>
        </p:nvSpPr>
        <p:spPr/>
        <p:txBody>
          <a:bodyPr>
            <a:normAutofit/>
          </a:bodyPr>
          <a:lstStyle/>
          <a:p>
            <a:r>
              <a:rPr lang="en-US" dirty="0"/>
              <a:t>Domination</a:t>
            </a:r>
          </a:p>
          <a:p>
            <a:pPr lvl="1"/>
            <a:r>
              <a:rPr lang="en-US" dirty="0"/>
              <a:t>What is the difference in power and privilege between groups?</a:t>
            </a:r>
          </a:p>
          <a:p>
            <a:pPr lvl="1"/>
            <a:r>
              <a:rPr lang="en-US" dirty="0"/>
              <a:t>Are the group’s issues seen as “general” issues or specific?</a:t>
            </a:r>
          </a:p>
          <a:p>
            <a:pPr lvl="1"/>
            <a:r>
              <a:rPr lang="en-US" dirty="0"/>
              <a:t>Are there cultures of dominance/entitlement vs. submission/fear</a:t>
            </a:r>
          </a:p>
          <a:p>
            <a:r>
              <a:rPr lang="en-US" dirty="0"/>
              <a:t>Networks</a:t>
            </a:r>
          </a:p>
          <a:p>
            <a:pPr lvl="1"/>
            <a:r>
              <a:rPr lang="en-US" dirty="0"/>
              <a:t>Are the groups physically and socially segregated?</a:t>
            </a:r>
          </a:p>
          <a:p>
            <a:pPr lvl="1"/>
            <a:r>
              <a:rPr lang="en-US" dirty="0"/>
              <a:t>Are there overlapping or cross-cutting cleavages?</a:t>
            </a:r>
          </a:p>
          <a:p>
            <a:r>
              <a:rPr lang="en-US" dirty="0"/>
              <a:t>Generations</a:t>
            </a:r>
          </a:p>
          <a:p>
            <a:pPr lvl="1"/>
            <a:r>
              <a:rPr lang="en-US" dirty="0"/>
              <a:t>How does group membership map onto family and kinship?</a:t>
            </a:r>
          </a:p>
          <a:p>
            <a:pPr lvl="1"/>
            <a:r>
              <a:rPr lang="en-US" dirty="0"/>
              <a:t>Are children socialized into group membership?</a:t>
            </a:r>
          </a:p>
          <a:p>
            <a:pPr lvl="1"/>
            <a:r>
              <a:rPr lang="en-US" dirty="0"/>
              <a:t>Are the groups endogamous?</a:t>
            </a:r>
          </a:p>
        </p:txBody>
      </p:sp>
    </p:spTree>
    <p:extLst>
      <p:ext uri="{BB962C8B-B14F-4D97-AF65-F5344CB8AC3E}">
        <p14:creationId xmlns:p14="http://schemas.microsoft.com/office/powerpoint/2010/main" val="22544298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4250" y="609600"/>
            <a:ext cx="10040471" cy="1126434"/>
          </a:xfrm>
        </p:spPr>
        <p:txBody>
          <a:bodyPr>
            <a:normAutofit fontScale="90000"/>
          </a:bodyPr>
          <a:lstStyle/>
          <a:p>
            <a:r>
              <a:rPr lang="en-US" dirty="0"/>
              <a:t>Dan Savage about how quickly opinions about gay marriage changed</a:t>
            </a:r>
          </a:p>
        </p:txBody>
      </p:sp>
      <p:sp>
        <p:nvSpPr>
          <p:cNvPr id="3" name="Content Placeholder 2"/>
          <p:cNvSpPr>
            <a:spLocks noGrp="1"/>
          </p:cNvSpPr>
          <p:nvPr>
            <p:ph idx="1"/>
          </p:nvPr>
        </p:nvSpPr>
        <p:spPr>
          <a:xfrm>
            <a:off x="1054250" y="1736034"/>
            <a:ext cx="10040470" cy="4463059"/>
          </a:xfrm>
        </p:spPr>
        <p:txBody>
          <a:bodyPr/>
          <a:lstStyle/>
          <a:p>
            <a:pPr marL="0" indent="0">
              <a:buNone/>
            </a:pPr>
            <a:r>
              <a:rPr lang="en-US" dirty="0"/>
              <a:t>"</a:t>
            </a:r>
            <a:r>
              <a:rPr lang="en-US" i="1" dirty="0">
                <a:solidFill>
                  <a:schemeClr val="tx1"/>
                </a:solidFill>
              </a:rPr>
              <a:t>Are you surprised the culture around gay marriage has changed so quickly?” "I am. In 2004, when all those anti-gay marriage amendments passed and George Bush got reelected, I thought this will never happen in my lifetime. But we kept fighting. The secret weapon is, we're randomly distributed throughout the population and in all families. If you don't have a gay, lesbian, bi, trans in your immediate family, there's probably one in your extended family. Definitely your extended family. That is our secret weapon, and that humanizes us. If African Americans were randomly distributed throughout the population and in every family, George Zimmerman would be in jail and so would that cop in Ferguson." From an interview with Dan Savage (</a:t>
            </a:r>
            <a:r>
              <a:rPr lang="en-US" dirty="0">
                <a:solidFill>
                  <a:schemeClr val="tx1"/>
                </a:solidFill>
              </a:rPr>
              <a:t>Davidoff 2014</a:t>
            </a:r>
            <a:r>
              <a:rPr lang="en-US" i="1" dirty="0">
                <a:solidFill>
                  <a:schemeClr val="tx1"/>
                </a:solidFill>
              </a:rPr>
              <a:t>).</a:t>
            </a:r>
          </a:p>
          <a:p>
            <a:endParaRPr lang="en-US" dirty="0"/>
          </a:p>
        </p:txBody>
      </p:sp>
    </p:spTree>
    <p:extLst>
      <p:ext uri="{BB962C8B-B14F-4D97-AF65-F5344CB8AC3E}">
        <p14:creationId xmlns:p14="http://schemas.microsoft.com/office/powerpoint/2010/main" val="34718004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4294967295"/>
            <p:extLst/>
          </p:nvPr>
        </p:nvGraphicFramePr>
        <p:xfrm>
          <a:off x="0" y="791748"/>
          <a:ext cx="12192000" cy="6066252"/>
        </p:xfrm>
        <a:graphic>
          <a:graphicData uri="http://schemas.openxmlformats.org/drawingml/2006/table">
            <a:tbl>
              <a:tblPr firstRow="1" bandRow="1">
                <a:tableStyleId>{5C22544A-7EE6-4342-B048-85BDC9FD1C3A}</a:tableStyleId>
              </a:tblPr>
              <a:tblGrid>
                <a:gridCol w="2838654">
                  <a:extLst>
                    <a:ext uri="{9D8B030D-6E8A-4147-A177-3AD203B41FA5}">
                      <a16:colId xmlns:a16="http://schemas.microsoft.com/office/drawing/2014/main" val="241978457"/>
                    </a:ext>
                  </a:extLst>
                </a:gridCol>
                <a:gridCol w="4455804">
                  <a:extLst>
                    <a:ext uri="{9D8B030D-6E8A-4147-A177-3AD203B41FA5}">
                      <a16:colId xmlns:a16="http://schemas.microsoft.com/office/drawing/2014/main" val="2334820727"/>
                    </a:ext>
                  </a:extLst>
                </a:gridCol>
                <a:gridCol w="4534018">
                  <a:extLst>
                    <a:ext uri="{9D8B030D-6E8A-4147-A177-3AD203B41FA5}">
                      <a16:colId xmlns:a16="http://schemas.microsoft.com/office/drawing/2014/main" val="2253801300"/>
                    </a:ext>
                  </a:extLst>
                </a:gridCol>
                <a:gridCol w="363524">
                  <a:extLst>
                    <a:ext uri="{9D8B030D-6E8A-4147-A177-3AD203B41FA5}">
                      <a16:colId xmlns:a16="http://schemas.microsoft.com/office/drawing/2014/main" val="473870704"/>
                    </a:ext>
                  </a:extLst>
                </a:gridCol>
              </a:tblGrid>
              <a:tr h="489214">
                <a:tc>
                  <a:txBody>
                    <a:bodyPr/>
                    <a:lstStyle/>
                    <a:p>
                      <a:endParaRPr lang="en-US" sz="2400" dirty="0"/>
                    </a:p>
                  </a:txBody>
                  <a:tcPr/>
                </a:tc>
                <a:tc>
                  <a:txBody>
                    <a:bodyPr/>
                    <a:lstStyle/>
                    <a:p>
                      <a:r>
                        <a:rPr lang="en-US" sz="2400" dirty="0"/>
                        <a:t>Race/Ethnicity</a:t>
                      </a:r>
                    </a:p>
                  </a:txBody>
                  <a:tcPr/>
                </a:tc>
                <a:tc>
                  <a:txBody>
                    <a:bodyPr/>
                    <a:lstStyle/>
                    <a:p>
                      <a:r>
                        <a:rPr lang="en-US" sz="2400" dirty="0"/>
                        <a:t>Gender</a:t>
                      </a:r>
                    </a:p>
                  </a:txBody>
                  <a:tcPr/>
                </a:tc>
                <a:tc>
                  <a:txBody>
                    <a:bodyPr/>
                    <a:lstStyle/>
                    <a:p>
                      <a:endParaRPr lang="en-US" sz="2400"/>
                    </a:p>
                  </a:txBody>
                  <a:tcPr/>
                </a:tc>
                <a:extLst>
                  <a:ext uri="{0D108BD9-81ED-4DB2-BD59-A6C34878D82A}">
                    <a16:rowId xmlns:a16="http://schemas.microsoft.com/office/drawing/2014/main" val="4063150567"/>
                  </a:ext>
                </a:extLst>
              </a:tr>
              <a:tr h="880585">
                <a:tc>
                  <a:txBody>
                    <a:bodyPr/>
                    <a:lstStyle/>
                    <a:p>
                      <a:r>
                        <a:rPr lang="en-US" sz="2400" dirty="0" err="1"/>
                        <a:t>Intergenerationality</a:t>
                      </a:r>
                      <a:endParaRPr lang="en-US" sz="2400" dirty="0"/>
                    </a:p>
                  </a:txBody>
                  <a:tcPr/>
                </a:tc>
                <a:tc>
                  <a:txBody>
                    <a:bodyPr/>
                    <a:lstStyle/>
                    <a:p>
                      <a:r>
                        <a:rPr lang="en-US" sz="2400" dirty="0"/>
                        <a:t>Typically the same within family &amp; kinship</a:t>
                      </a:r>
                    </a:p>
                  </a:txBody>
                  <a:tcPr/>
                </a:tc>
                <a:tc>
                  <a:txBody>
                    <a:bodyPr/>
                    <a:lstStyle/>
                    <a:p>
                      <a:r>
                        <a:rPr lang="en-US" sz="2400" dirty="0"/>
                        <a:t>Typically mixed within family &amp; kinship</a:t>
                      </a:r>
                    </a:p>
                  </a:txBody>
                  <a:tcPr/>
                </a:tc>
                <a:tc>
                  <a:txBody>
                    <a:bodyPr/>
                    <a:lstStyle/>
                    <a:p>
                      <a:endParaRPr lang="en-US" sz="2400"/>
                    </a:p>
                  </a:txBody>
                  <a:tcPr/>
                </a:tc>
                <a:extLst>
                  <a:ext uri="{0D108BD9-81ED-4DB2-BD59-A6C34878D82A}">
                    <a16:rowId xmlns:a16="http://schemas.microsoft.com/office/drawing/2014/main" val="1595849098"/>
                  </a:ext>
                </a:extLst>
              </a:tr>
              <a:tr h="880585">
                <a:tc>
                  <a:txBody>
                    <a:bodyPr/>
                    <a:lstStyle/>
                    <a:p>
                      <a:r>
                        <a:rPr lang="en-US" sz="2400" dirty="0"/>
                        <a:t>Cleavages</a:t>
                      </a:r>
                    </a:p>
                  </a:txBody>
                  <a:tcPr/>
                </a:tc>
                <a:tc>
                  <a:txBody>
                    <a:bodyPr/>
                    <a:lstStyle/>
                    <a:p>
                      <a:r>
                        <a:rPr lang="en-US" sz="2400" dirty="0"/>
                        <a:t>Hierarchies and domination between families</a:t>
                      </a:r>
                    </a:p>
                  </a:txBody>
                  <a:tcPr/>
                </a:tc>
                <a:tc>
                  <a:txBody>
                    <a:bodyPr/>
                    <a:lstStyle/>
                    <a:p>
                      <a:r>
                        <a:rPr lang="en-US" sz="2400" dirty="0"/>
                        <a:t>Hierarchies and domination within families</a:t>
                      </a:r>
                    </a:p>
                  </a:txBody>
                  <a:tcPr/>
                </a:tc>
                <a:tc>
                  <a:txBody>
                    <a:bodyPr/>
                    <a:lstStyle/>
                    <a:p>
                      <a:endParaRPr lang="en-US" sz="2400"/>
                    </a:p>
                  </a:txBody>
                  <a:tcPr/>
                </a:tc>
                <a:extLst>
                  <a:ext uri="{0D108BD9-81ED-4DB2-BD59-A6C34878D82A}">
                    <a16:rowId xmlns:a16="http://schemas.microsoft.com/office/drawing/2014/main" val="3472034971"/>
                  </a:ext>
                </a:extLst>
              </a:tr>
              <a:tr h="1271956">
                <a:tc>
                  <a:txBody>
                    <a:bodyPr/>
                    <a:lstStyle/>
                    <a:p>
                      <a:r>
                        <a:rPr lang="en-US" sz="2400" dirty="0"/>
                        <a:t>Networks</a:t>
                      </a:r>
                      <a:r>
                        <a:rPr lang="en-US" sz="2400" baseline="0" dirty="0"/>
                        <a:t> and segregation</a:t>
                      </a:r>
                      <a:endParaRPr lang="en-US" sz="2400" dirty="0"/>
                    </a:p>
                  </a:txBody>
                  <a:tcPr/>
                </a:tc>
                <a:tc>
                  <a:txBody>
                    <a:bodyPr/>
                    <a:lstStyle/>
                    <a:p>
                      <a:r>
                        <a:rPr lang="en-US" sz="2400" dirty="0"/>
                        <a:t>Often physically segregated (and physical segregation reinforces cultural difference)</a:t>
                      </a:r>
                    </a:p>
                  </a:txBody>
                  <a:tcPr/>
                </a:tc>
                <a:tc>
                  <a:txBody>
                    <a:bodyPr/>
                    <a:lstStyle/>
                    <a:p>
                      <a:r>
                        <a:rPr lang="en-US" sz="2400" dirty="0"/>
                        <a:t>Typically physically integrated</a:t>
                      </a:r>
                    </a:p>
                  </a:txBody>
                  <a:tcPr/>
                </a:tc>
                <a:tc>
                  <a:txBody>
                    <a:bodyPr/>
                    <a:lstStyle/>
                    <a:p>
                      <a:endParaRPr lang="en-US" sz="2400"/>
                    </a:p>
                  </a:txBody>
                  <a:tcPr/>
                </a:tc>
                <a:extLst>
                  <a:ext uri="{0D108BD9-81ED-4DB2-BD59-A6C34878D82A}">
                    <a16:rowId xmlns:a16="http://schemas.microsoft.com/office/drawing/2014/main" val="4170508240"/>
                  </a:ext>
                </a:extLst>
              </a:tr>
              <a:tr h="1271956">
                <a:tc>
                  <a:txBody>
                    <a:bodyPr/>
                    <a:lstStyle/>
                    <a:p>
                      <a:r>
                        <a:rPr lang="en-US" sz="2400" dirty="0"/>
                        <a:t>Origins</a:t>
                      </a:r>
                    </a:p>
                  </a:txBody>
                  <a:tcPr/>
                </a:tc>
                <a:tc>
                  <a:txBody>
                    <a:bodyPr/>
                    <a:lstStyle/>
                    <a:p>
                      <a:r>
                        <a:rPr lang="en-US" sz="2400" dirty="0"/>
                        <a:t>Origins in inter-group processes, invasion, colonialism, and state formation</a:t>
                      </a:r>
                    </a:p>
                  </a:txBody>
                  <a:tcPr/>
                </a:tc>
                <a:tc>
                  <a:txBody>
                    <a:bodyPr/>
                    <a:lstStyle/>
                    <a:p>
                      <a:r>
                        <a:rPr lang="en-US" sz="2400" dirty="0"/>
                        <a:t>Origins in social organization of biological reproduction</a:t>
                      </a:r>
                    </a:p>
                  </a:txBody>
                  <a:tcPr/>
                </a:tc>
                <a:tc>
                  <a:txBody>
                    <a:bodyPr/>
                    <a:lstStyle/>
                    <a:p>
                      <a:endParaRPr lang="en-US" sz="2400" dirty="0"/>
                    </a:p>
                  </a:txBody>
                  <a:tcPr/>
                </a:tc>
                <a:extLst>
                  <a:ext uri="{0D108BD9-81ED-4DB2-BD59-A6C34878D82A}">
                    <a16:rowId xmlns:a16="http://schemas.microsoft.com/office/drawing/2014/main" val="699974578"/>
                  </a:ext>
                </a:extLst>
              </a:tr>
              <a:tr h="1271956">
                <a:tc>
                  <a:txBody>
                    <a:bodyPr/>
                    <a:lstStyle/>
                    <a:p>
                      <a:r>
                        <a:rPr lang="en-US" sz="2400" dirty="0"/>
                        <a:t>Physicality</a:t>
                      </a:r>
                    </a:p>
                  </a:txBody>
                  <a:tcPr/>
                </a:tc>
                <a:tc>
                  <a:txBody>
                    <a:bodyPr/>
                    <a:lstStyle/>
                    <a:p>
                      <a:r>
                        <a:rPr lang="en-US" sz="2400" dirty="0"/>
                        <a:t>Differences may be seen as cultural or physical.</a:t>
                      </a:r>
                    </a:p>
                  </a:txBody>
                  <a:tcPr/>
                </a:tc>
                <a:tc>
                  <a:txBody>
                    <a:bodyPr/>
                    <a:lstStyle/>
                    <a:p>
                      <a:r>
                        <a:rPr lang="en-US" sz="2400" dirty="0"/>
                        <a:t>Differences seen as</a:t>
                      </a:r>
                      <a:r>
                        <a:rPr lang="en-US" sz="2400" baseline="0" dirty="0"/>
                        <a:t> physical with rules about cultural expression usually present.</a:t>
                      </a:r>
                      <a:endParaRPr lang="en-US" sz="2400" dirty="0"/>
                    </a:p>
                  </a:txBody>
                  <a:tcPr/>
                </a:tc>
                <a:tc>
                  <a:txBody>
                    <a:bodyPr/>
                    <a:lstStyle/>
                    <a:p>
                      <a:endParaRPr lang="en-US" sz="2400" dirty="0"/>
                    </a:p>
                  </a:txBody>
                  <a:tcPr/>
                </a:tc>
                <a:extLst>
                  <a:ext uri="{0D108BD9-81ED-4DB2-BD59-A6C34878D82A}">
                    <a16:rowId xmlns:a16="http://schemas.microsoft.com/office/drawing/2014/main" val="3034135484"/>
                  </a:ext>
                </a:extLst>
              </a:tr>
            </a:tbl>
          </a:graphicData>
        </a:graphic>
      </p:graphicFrame>
    </p:spTree>
    <p:extLst>
      <p:ext uri="{BB962C8B-B14F-4D97-AF65-F5344CB8AC3E}">
        <p14:creationId xmlns:p14="http://schemas.microsoft.com/office/powerpoint/2010/main" val="51927613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Class, religion, politics</a:t>
            </a:r>
          </a:p>
        </p:txBody>
      </p:sp>
      <p:sp>
        <p:nvSpPr>
          <p:cNvPr id="3" name="Content Placeholder 2"/>
          <p:cNvSpPr>
            <a:spLocks noGrp="1"/>
          </p:cNvSpPr>
          <p:nvPr>
            <p:ph idx="1"/>
          </p:nvPr>
        </p:nvSpPr>
        <p:spPr/>
        <p:txBody>
          <a:bodyPr>
            <a:normAutofit fontScale="92500" lnSpcReduction="20000"/>
          </a:bodyPr>
          <a:lstStyle/>
          <a:p>
            <a:r>
              <a:rPr lang="en-US" dirty="0"/>
              <a:t>Economic class is more like ethnicity if and when </a:t>
            </a:r>
          </a:p>
          <a:p>
            <a:pPr lvl="1"/>
            <a:r>
              <a:rPr lang="en-US" dirty="0"/>
              <a:t>there is low inter-generational mobility so that people in the same extended families tend to be of the same class.</a:t>
            </a:r>
          </a:p>
          <a:p>
            <a:pPr lvl="1"/>
            <a:r>
              <a:rPr lang="en-US" dirty="0"/>
              <a:t>there is class endogamy (marrying within class)</a:t>
            </a:r>
          </a:p>
          <a:p>
            <a:pPr lvl="1"/>
            <a:r>
              <a:rPr lang="en-US" dirty="0"/>
              <a:t>there is residential and social segregation by class </a:t>
            </a:r>
          </a:p>
          <a:p>
            <a:pPr lvl="1"/>
            <a:r>
              <a:rPr lang="en-US" dirty="0"/>
              <a:t>your parents’ class is defined as part of who you are, regardless of your own class</a:t>
            </a:r>
          </a:p>
          <a:p>
            <a:r>
              <a:rPr lang="en-US" dirty="0"/>
              <a:t>Religion is more like ethnicity if and when</a:t>
            </a:r>
          </a:p>
          <a:p>
            <a:pPr lvl="1"/>
            <a:r>
              <a:rPr lang="en-US" dirty="0"/>
              <a:t>it is defined as something you are born into, not something you choose</a:t>
            </a:r>
          </a:p>
          <a:p>
            <a:pPr lvl="1"/>
            <a:r>
              <a:rPr lang="en-US" dirty="0"/>
              <a:t>there is religious endogamy (marrying within religion)</a:t>
            </a:r>
          </a:p>
          <a:p>
            <a:pPr lvl="1"/>
            <a:r>
              <a:rPr lang="en-US" dirty="0"/>
              <a:t>your parents’ religion matters to your life chances regardless of your own beliefs</a:t>
            </a:r>
          </a:p>
          <a:p>
            <a:pPr lvl="1"/>
            <a:r>
              <a:rPr lang="en-US" dirty="0"/>
              <a:t>there is physical and social segregation by religion</a:t>
            </a:r>
          </a:p>
          <a:p>
            <a:r>
              <a:rPr lang="en-US" dirty="0"/>
              <a:t>Political ideology is more like ethnicity if and when</a:t>
            </a:r>
          </a:p>
          <a:p>
            <a:pPr lvl="1"/>
            <a:r>
              <a:rPr lang="en-US" dirty="0"/>
              <a:t>there is political ideology endogamy and strong parent-child agreement in political ideology (so it runs in families)</a:t>
            </a:r>
          </a:p>
          <a:p>
            <a:pPr lvl="1"/>
            <a:r>
              <a:rPr lang="en-US" dirty="0"/>
              <a:t>there is physical and social segregation by political ideology</a:t>
            </a:r>
          </a:p>
          <a:p>
            <a:pPr lvl="1"/>
            <a:endParaRPr lang="en-US" dirty="0"/>
          </a:p>
          <a:p>
            <a:pPr lvl="1"/>
            <a:endParaRPr lang="en-US" dirty="0"/>
          </a:p>
        </p:txBody>
      </p:sp>
    </p:spTree>
    <p:extLst>
      <p:ext uri="{BB962C8B-B14F-4D97-AF65-F5344CB8AC3E}">
        <p14:creationId xmlns:p14="http://schemas.microsoft.com/office/powerpoint/2010/main" val="1603747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lvl="0"/>
            <a:r>
              <a:rPr lang="en-US" dirty="0"/>
              <a:t>Why is ethnicity/race important to social movements?  </a:t>
            </a:r>
          </a:p>
        </p:txBody>
      </p:sp>
      <p:sp>
        <p:nvSpPr>
          <p:cNvPr id="6" name="Subtitle 5"/>
          <p:cNvSpPr>
            <a:spLocks noGrp="1"/>
          </p:cNvSpPr>
          <p:nvPr>
            <p:ph type="subTitle" idx="1"/>
          </p:nvPr>
        </p:nvSpPr>
        <p:spPr/>
        <p:txBody>
          <a:bodyPr>
            <a:normAutofit fontScale="92500" lnSpcReduction="10000"/>
          </a:bodyPr>
          <a:lstStyle/>
          <a:p>
            <a:pPr marL="571500" indent="-571500">
              <a:buFont typeface="Arial" panose="020B0604020202020204" pitchFamily="34" charset="0"/>
              <a:buChar char="•"/>
            </a:pPr>
            <a:r>
              <a:rPr lang="en-US" dirty="0"/>
              <a:t>Ethnicity/race is often a basis of a structure of domination, central to states.</a:t>
            </a:r>
          </a:p>
          <a:p>
            <a:pPr marL="571500" indent="-571500">
              <a:buFont typeface="Arial" panose="020B0604020202020204" pitchFamily="34" charset="0"/>
              <a:buChar char="•"/>
            </a:pPr>
            <a:r>
              <a:rPr lang="en-US" dirty="0"/>
              <a:t>Ethnicity/race is often a major network &amp; interest cleavage</a:t>
            </a:r>
          </a:p>
        </p:txBody>
      </p:sp>
    </p:spTree>
    <p:extLst>
      <p:ext uri="{BB962C8B-B14F-4D97-AF65-F5344CB8AC3E}">
        <p14:creationId xmlns:p14="http://schemas.microsoft.com/office/powerpoint/2010/main" val="38147842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r>
              <a:rPr lang="en-US" dirty="0"/>
              <a:t>The Ethnic Dimensions matter for social movements</a:t>
            </a:r>
          </a:p>
        </p:txBody>
      </p:sp>
      <p:sp>
        <p:nvSpPr>
          <p:cNvPr id="9" name="Text Placeholder 8"/>
          <p:cNvSpPr>
            <a:spLocks noGrp="1"/>
          </p:cNvSpPr>
          <p:nvPr>
            <p:ph type="body" idx="1"/>
          </p:nvPr>
        </p:nvSpPr>
        <p:spPr/>
        <p:txBody>
          <a:bodyPr/>
          <a:lstStyle/>
          <a:p>
            <a:r>
              <a:rPr lang="en-US" dirty="0"/>
              <a:t>The End</a:t>
            </a:r>
          </a:p>
        </p:txBody>
      </p:sp>
    </p:spTree>
    <p:extLst>
      <p:ext uri="{BB962C8B-B14F-4D97-AF65-F5344CB8AC3E}">
        <p14:creationId xmlns:p14="http://schemas.microsoft.com/office/powerpoint/2010/main" val="382050061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                                                                    n</a:t>
            </a:r>
          </a:p>
        </p:txBody>
      </p:sp>
      <p:graphicFrame>
        <p:nvGraphicFramePr>
          <p:cNvPr id="4" name="Content Placeholder 3"/>
          <p:cNvGraphicFramePr>
            <a:graphicFrameLocks noGrp="1"/>
          </p:cNvGraphicFramePr>
          <p:nvPr>
            <p:ph idx="1"/>
            <p:extLst/>
          </p:nvPr>
        </p:nvGraphicFramePr>
        <p:xfrm>
          <a:off x="1036638" y="1295400"/>
          <a:ext cx="10058398" cy="6410960"/>
        </p:xfrm>
        <a:graphic>
          <a:graphicData uri="http://schemas.openxmlformats.org/drawingml/2006/table">
            <a:tbl>
              <a:tblPr firstRow="1" bandRow="1">
                <a:tableStyleId>{69CF1AB2-1976-4502-BF36-3FF5EA218861}</a:tableStyleId>
              </a:tblPr>
              <a:tblGrid>
                <a:gridCol w="1436914">
                  <a:extLst>
                    <a:ext uri="{9D8B030D-6E8A-4147-A177-3AD203B41FA5}">
                      <a16:colId xmlns:a16="http://schemas.microsoft.com/office/drawing/2014/main" val="1223388452"/>
                    </a:ext>
                  </a:extLst>
                </a:gridCol>
                <a:gridCol w="1436914">
                  <a:extLst>
                    <a:ext uri="{9D8B030D-6E8A-4147-A177-3AD203B41FA5}">
                      <a16:colId xmlns:a16="http://schemas.microsoft.com/office/drawing/2014/main" val="2143177825"/>
                    </a:ext>
                  </a:extLst>
                </a:gridCol>
                <a:gridCol w="1436914">
                  <a:extLst>
                    <a:ext uri="{9D8B030D-6E8A-4147-A177-3AD203B41FA5}">
                      <a16:colId xmlns:a16="http://schemas.microsoft.com/office/drawing/2014/main" val="727622531"/>
                    </a:ext>
                  </a:extLst>
                </a:gridCol>
                <a:gridCol w="1436914">
                  <a:extLst>
                    <a:ext uri="{9D8B030D-6E8A-4147-A177-3AD203B41FA5}">
                      <a16:colId xmlns:a16="http://schemas.microsoft.com/office/drawing/2014/main" val="1205264576"/>
                    </a:ext>
                  </a:extLst>
                </a:gridCol>
                <a:gridCol w="1436914">
                  <a:extLst>
                    <a:ext uri="{9D8B030D-6E8A-4147-A177-3AD203B41FA5}">
                      <a16:colId xmlns:a16="http://schemas.microsoft.com/office/drawing/2014/main" val="1094286198"/>
                    </a:ext>
                  </a:extLst>
                </a:gridCol>
                <a:gridCol w="1436914">
                  <a:extLst>
                    <a:ext uri="{9D8B030D-6E8A-4147-A177-3AD203B41FA5}">
                      <a16:colId xmlns:a16="http://schemas.microsoft.com/office/drawing/2014/main" val="3730806292"/>
                    </a:ext>
                  </a:extLst>
                </a:gridCol>
                <a:gridCol w="1436914">
                  <a:extLst>
                    <a:ext uri="{9D8B030D-6E8A-4147-A177-3AD203B41FA5}">
                      <a16:colId xmlns:a16="http://schemas.microsoft.com/office/drawing/2014/main" val="3898145471"/>
                    </a:ext>
                  </a:extLst>
                </a:gridCol>
              </a:tblGrid>
              <a:tr h="370840">
                <a:tc>
                  <a:txBody>
                    <a:bodyPr/>
                    <a:lstStyle/>
                    <a:p>
                      <a:endParaRPr lang="en-US" dirty="0"/>
                    </a:p>
                  </a:txBody>
                  <a:tcPr marL="87465" marR="87465">
                    <a:solidFill>
                      <a:schemeClr val="accent1">
                        <a:lumMod val="40000"/>
                        <a:lumOff val="60000"/>
                      </a:schemeClr>
                    </a:solidFill>
                  </a:tcPr>
                </a:tc>
                <a:tc gridSpan="3">
                  <a:txBody>
                    <a:bodyPr/>
                    <a:lstStyle/>
                    <a:p>
                      <a:pPr algn="ctr"/>
                      <a:r>
                        <a:rPr lang="en-US" dirty="0"/>
                        <a:t>Group</a:t>
                      </a:r>
                      <a:r>
                        <a:rPr lang="en-US" baseline="0" dirty="0"/>
                        <a:t> Interests</a:t>
                      </a:r>
                      <a:endParaRPr lang="en-US" dirty="0"/>
                    </a:p>
                  </a:txBody>
                  <a:tcPr marL="87465" marR="87465">
                    <a:solidFill>
                      <a:schemeClr val="accent1">
                        <a:lumMod val="40000"/>
                        <a:lumOff val="60000"/>
                      </a:schemeClr>
                    </a:solidFill>
                  </a:tcPr>
                </a:tc>
                <a:tc hMerge="1">
                  <a:txBody>
                    <a:bodyPr/>
                    <a:lstStyle/>
                    <a:p>
                      <a:endParaRPr lang="en-US" dirty="0"/>
                    </a:p>
                  </a:txBody>
                  <a:tcPr/>
                </a:tc>
                <a:tc hMerge="1">
                  <a:txBody>
                    <a:bodyPr/>
                    <a:lstStyle/>
                    <a:p>
                      <a:endParaRPr lang="en-US" dirty="0"/>
                    </a:p>
                  </a:txBody>
                  <a:tcPr/>
                </a:tc>
                <a:tc gridSpan="2">
                  <a:txBody>
                    <a:bodyPr/>
                    <a:lstStyle/>
                    <a:p>
                      <a:pPr algn="ctr"/>
                      <a:r>
                        <a:rPr lang="en-US" dirty="0"/>
                        <a:t>Issues</a:t>
                      </a:r>
                    </a:p>
                  </a:txBody>
                  <a:tcPr marL="87465" marR="87465">
                    <a:solidFill>
                      <a:schemeClr val="accent1">
                        <a:lumMod val="40000"/>
                        <a:lumOff val="60000"/>
                      </a:schemeClr>
                    </a:solidFill>
                  </a:tcPr>
                </a:tc>
                <a:tc hMerge="1">
                  <a:txBody>
                    <a:bodyPr/>
                    <a:lstStyle/>
                    <a:p>
                      <a:endParaRPr lang="en-US" dirty="0"/>
                    </a:p>
                  </a:txBody>
                  <a:tcPr/>
                </a:tc>
                <a:tc>
                  <a:txBody>
                    <a:bodyPr/>
                    <a:lstStyle/>
                    <a:p>
                      <a:endParaRPr lang="en-US"/>
                    </a:p>
                  </a:txBody>
                  <a:tcPr marL="87465" marR="87465">
                    <a:noFill/>
                  </a:tcPr>
                </a:tc>
                <a:extLst>
                  <a:ext uri="{0D108BD9-81ED-4DB2-BD59-A6C34878D82A}">
                    <a16:rowId xmlns:a16="http://schemas.microsoft.com/office/drawing/2014/main" val="242960373"/>
                  </a:ext>
                </a:extLst>
              </a:tr>
              <a:tr h="370840">
                <a:tc>
                  <a:txBody>
                    <a:bodyPr/>
                    <a:lstStyle/>
                    <a:p>
                      <a:endParaRPr lang="en-US" dirty="0"/>
                    </a:p>
                  </a:txBody>
                  <a:tcPr marL="87465" marR="87465">
                    <a:solidFill>
                      <a:schemeClr val="accent1">
                        <a:lumMod val="40000"/>
                        <a:lumOff val="60000"/>
                      </a:schemeClr>
                    </a:solidFill>
                  </a:tcPr>
                </a:tc>
                <a:tc>
                  <a:txBody>
                    <a:bodyPr/>
                    <a:lstStyle/>
                    <a:p>
                      <a:r>
                        <a:rPr lang="en-US" dirty="0"/>
                        <a:t>Ethnic group interests</a:t>
                      </a:r>
                    </a:p>
                  </a:txBody>
                  <a:tcPr marL="87465" marR="87465">
                    <a:solidFill>
                      <a:schemeClr val="accent1">
                        <a:lumMod val="40000"/>
                        <a:lumOff val="60000"/>
                      </a:schemeClr>
                    </a:solidFill>
                  </a:tcPr>
                </a:tc>
                <a:tc>
                  <a:txBody>
                    <a:bodyPr/>
                    <a:lstStyle/>
                    <a:p>
                      <a:r>
                        <a:rPr lang="en-US" dirty="0"/>
                        <a:t>Within-ethnic</a:t>
                      </a:r>
                      <a:r>
                        <a:rPr lang="en-US" baseline="0" dirty="0"/>
                        <a:t> group interests</a:t>
                      </a:r>
                      <a:endParaRPr lang="en-US" dirty="0"/>
                    </a:p>
                  </a:txBody>
                  <a:tcPr marL="87465" marR="87465">
                    <a:solidFill>
                      <a:schemeClr val="accent1">
                        <a:lumMod val="40000"/>
                        <a:lumOff val="60000"/>
                      </a:schemeClr>
                    </a:solidFill>
                  </a:tcPr>
                </a:tc>
                <a:tc>
                  <a:txBody>
                    <a:bodyPr/>
                    <a:lstStyle/>
                    <a:p>
                      <a:r>
                        <a:rPr lang="en-US" dirty="0"/>
                        <a:t>Trans-ethnic group interests</a:t>
                      </a:r>
                    </a:p>
                  </a:txBody>
                  <a:tcPr marL="87465" marR="87465">
                    <a:solidFill>
                      <a:schemeClr val="accent1">
                        <a:lumMod val="40000"/>
                        <a:lumOff val="60000"/>
                      </a:schemeClr>
                    </a:solidFill>
                  </a:tcPr>
                </a:tc>
                <a:tc>
                  <a:txBody>
                    <a:bodyPr/>
                    <a:lstStyle/>
                    <a:p>
                      <a:r>
                        <a:rPr lang="en-US" dirty="0"/>
                        <a:t>Issue within group</a:t>
                      </a:r>
                    </a:p>
                  </a:txBody>
                  <a:tcPr marL="87465" marR="87465">
                    <a:solidFill>
                      <a:schemeClr val="accent1">
                        <a:lumMod val="40000"/>
                        <a:lumOff val="60000"/>
                      </a:schemeClr>
                    </a:solidFill>
                  </a:tcPr>
                </a:tc>
                <a:tc>
                  <a:txBody>
                    <a:bodyPr/>
                    <a:lstStyle/>
                    <a:p>
                      <a:r>
                        <a:rPr lang="en-US" dirty="0"/>
                        <a:t>Whole society issue</a:t>
                      </a:r>
                    </a:p>
                  </a:txBody>
                  <a:tcPr marL="87465" marR="87465">
                    <a:solidFill>
                      <a:schemeClr val="accent1">
                        <a:lumMod val="40000"/>
                        <a:lumOff val="60000"/>
                      </a:schemeClr>
                    </a:solidFill>
                  </a:tcPr>
                </a:tc>
                <a:tc>
                  <a:txBody>
                    <a:bodyPr/>
                    <a:lstStyle/>
                    <a:p>
                      <a:endParaRPr lang="en-US" dirty="0"/>
                    </a:p>
                  </a:txBody>
                  <a:tcPr marL="87465" marR="87465">
                    <a:noFill/>
                  </a:tcPr>
                </a:tc>
                <a:extLst>
                  <a:ext uri="{0D108BD9-81ED-4DB2-BD59-A6C34878D82A}">
                    <a16:rowId xmlns:a16="http://schemas.microsoft.com/office/drawing/2014/main" val="2497452559"/>
                  </a:ext>
                </a:extLst>
              </a:tr>
              <a:tr h="370840">
                <a:tc>
                  <a:txBody>
                    <a:bodyPr/>
                    <a:lstStyle/>
                    <a:p>
                      <a:r>
                        <a:rPr lang="en-US" dirty="0"/>
                        <a:t>Majority</a:t>
                      </a:r>
                    </a:p>
                  </a:txBody>
                  <a:tcPr marL="87465" marR="87465">
                    <a:solidFill>
                      <a:schemeClr val="accent1">
                        <a:lumMod val="40000"/>
                        <a:lumOff val="60000"/>
                      </a:schemeClr>
                    </a:solidFill>
                  </a:tcPr>
                </a:tc>
                <a:tc>
                  <a:txBody>
                    <a:bodyPr/>
                    <a:lstStyle/>
                    <a:p>
                      <a:r>
                        <a:rPr lang="en-US" dirty="0"/>
                        <a:t>White supremacist</a:t>
                      </a:r>
                    </a:p>
                  </a:txBody>
                  <a:tcPr marL="87465" marR="87465">
                    <a:noFill/>
                  </a:tcPr>
                </a:tc>
                <a:tc>
                  <a:txBody>
                    <a:bodyPr/>
                    <a:lstStyle/>
                    <a:p>
                      <a:r>
                        <a:rPr lang="en-US" dirty="0"/>
                        <a:t>White women, White unions, White conservative religious</a:t>
                      </a:r>
                    </a:p>
                  </a:txBody>
                  <a:tcPr marL="87465" marR="87465">
                    <a:noFill/>
                  </a:tcPr>
                </a:tc>
                <a:tc>
                  <a:txBody>
                    <a:bodyPr/>
                    <a:lstStyle/>
                    <a:p>
                      <a:r>
                        <a:rPr lang="en-US" dirty="0"/>
                        <a:t>Women, workers, religious</a:t>
                      </a:r>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extLst>
                  <a:ext uri="{0D108BD9-81ED-4DB2-BD59-A6C34878D82A}">
                    <a16:rowId xmlns:a16="http://schemas.microsoft.com/office/drawing/2014/main" val="4133616147"/>
                  </a:ext>
                </a:extLst>
              </a:tr>
              <a:tr h="370840">
                <a:tc>
                  <a:txBody>
                    <a:bodyPr/>
                    <a:lstStyle/>
                    <a:p>
                      <a:r>
                        <a:rPr lang="en-US" dirty="0"/>
                        <a:t>Mixed majority-minority</a:t>
                      </a:r>
                    </a:p>
                  </a:txBody>
                  <a:tcPr marL="87465" marR="87465">
                    <a:solidFill>
                      <a:schemeClr val="accent1">
                        <a:lumMod val="40000"/>
                        <a:lumOff val="60000"/>
                      </a:schemeClr>
                    </a:solidFill>
                  </a:tcPr>
                </a:tc>
                <a:tc>
                  <a:txBody>
                    <a:bodyPr/>
                    <a:lstStyle/>
                    <a:p>
                      <a:endParaRPr lang="en-US"/>
                    </a:p>
                  </a:txBody>
                  <a:tcPr marL="87465" marR="87465">
                    <a:noFill/>
                  </a:tcPr>
                </a:tc>
                <a:tc>
                  <a:txBody>
                    <a:bodyPr/>
                    <a:lstStyle/>
                    <a:p>
                      <a:endParaRPr lang="en-US" dirty="0"/>
                    </a:p>
                  </a:txBody>
                  <a:tcPr marL="87465" marR="87465">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Community mobilizations</a:t>
                      </a:r>
                    </a:p>
                    <a:p>
                      <a:endParaRPr lang="en-US" dirty="0"/>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extLst>
                  <a:ext uri="{0D108BD9-81ED-4DB2-BD59-A6C34878D82A}">
                    <a16:rowId xmlns:a16="http://schemas.microsoft.com/office/drawing/2014/main" val="2264082284"/>
                  </a:ext>
                </a:extLst>
              </a:tr>
              <a:tr h="370840">
                <a:tc>
                  <a:txBody>
                    <a:bodyPr/>
                    <a:lstStyle/>
                    <a:p>
                      <a:r>
                        <a:rPr lang="en-US" dirty="0"/>
                        <a:t>Minority</a:t>
                      </a:r>
                    </a:p>
                  </a:txBody>
                  <a:tcPr marL="87465" marR="87465">
                    <a:solidFill>
                      <a:schemeClr val="accent1">
                        <a:lumMod val="40000"/>
                        <a:lumOff val="60000"/>
                      </a:schemeClr>
                    </a:solidFill>
                  </a:tcPr>
                </a:tc>
                <a:tc>
                  <a:txBody>
                    <a:bodyPr/>
                    <a:lstStyle/>
                    <a:p>
                      <a:r>
                        <a:rPr lang="en-US" dirty="0"/>
                        <a:t>Black movement</a:t>
                      </a:r>
                    </a:p>
                  </a:txBody>
                  <a:tcPr marL="87465" marR="87465">
                    <a:noFill/>
                  </a:tcPr>
                </a:tc>
                <a:tc>
                  <a:txBody>
                    <a:bodyPr/>
                    <a:lstStyle/>
                    <a:p>
                      <a:endParaRPr lang="en-US" dirty="0"/>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extLst>
                  <a:ext uri="{0D108BD9-81ED-4DB2-BD59-A6C34878D82A}">
                    <a16:rowId xmlns:a16="http://schemas.microsoft.com/office/drawing/2014/main" val="1064433233"/>
                  </a:ext>
                </a:extLst>
              </a:tr>
              <a:tr h="370840">
                <a:tc>
                  <a:txBody>
                    <a:bodyPr/>
                    <a:lstStyle/>
                    <a:p>
                      <a:r>
                        <a:rPr lang="en-US" dirty="0"/>
                        <a:t>Mixed minority</a:t>
                      </a:r>
                    </a:p>
                  </a:txBody>
                  <a:tcPr marL="87465" marR="87465">
                    <a:solidFill>
                      <a:schemeClr val="accent1">
                        <a:lumMod val="40000"/>
                        <a:lumOff val="60000"/>
                      </a:schemeClr>
                    </a:solidFill>
                  </a:tcPr>
                </a:tc>
                <a:tc>
                  <a:txBody>
                    <a:bodyPr/>
                    <a:lstStyle/>
                    <a:p>
                      <a:r>
                        <a:rPr lang="en-US" dirty="0"/>
                        <a:t>Minority alliance, pan-Asian movement</a:t>
                      </a:r>
                    </a:p>
                  </a:txBody>
                  <a:tcPr marL="87465" marR="87465">
                    <a:noFill/>
                  </a:tcPr>
                </a:tc>
                <a:tc>
                  <a:txBody>
                    <a:bodyPr/>
                    <a:lstStyle/>
                    <a:p>
                      <a:endParaRPr lang="en-US"/>
                    </a:p>
                  </a:txBody>
                  <a:tcPr marL="87465" marR="87465">
                    <a:noFill/>
                  </a:tcPr>
                </a:tc>
                <a:tc>
                  <a:txBody>
                    <a:bodyPr/>
                    <a:lstStyle/>
                    <a:p>
                      <a:endParaRPr lang="en-US" dirty="0"/>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extLst>
                  <a:ext uri="{0D108BD9-81ED-4DB2-BD59-A6C34878D82A}">
                    <a16:rowId xmlns:a16="http://schemas.microsoft.com/office/drawing/2014/main" val="1522791945"/>
                  </a:ext>
                </a:extLst>
              </a:tr>
              <a:tr h="370840">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a:p>
                  </a:txBody>
                  <a:tcPr marL="87465" marR="87465">
                    <a:noFill/>
                  </a:tcPr>
                </a:tc>
                <a:tc>
                  <a:txBody>
                    <a:bodyPr/>
                    <a:lstStyle/>
                    <a:p>
                      <a:endParaRPr lang="en-US" dirty="0"/>
                    </a:p>
                  </a:txBody>
                  <a:tcPr marL="87465" marR="87465">
                    <a:noFill/>
                  </a:tcPr>
                </a:tc>
                <a:extLst>
                  <a:ext uri="{0D108BD9-81ED-4DB2-BD59-A6C34878D82A}">
                    <a16:rowId xmlns:a16="http://schemas.microsoft.com/office/drawing/2014/main" val="2412987771"/>
                  </a:ext>
                </a:extLst>
              </a:tr>
            </a:tbl>
          </a:graphicData>
        </a:graphic>
      </p:graphicFrame>
    </p:spTree>
    <p:extLst>
      <p:ext uri="{BB962C8B-B14F-4D97-AF65-F5344CB8AC3E}">
        <p14:creationId xmlns:p14="http://schemas.microsoft.com/office/powerpoint/2010/main" val="36084847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Outline</a:t>
            </a:r>
          </a:p>
        </p:txBody>
      </p:sp>
      <p:sp>
        <p:nvSpPr>
          <p:cNvPr id="5" name="Content Placeholder 4"/>
          <p:cNvSpPr>
            <a:spLocks noGrp="1"/>
          </p:cNvSpPr>
          <p:nvPr>
            <p:ph idx="1"/>
          </p:nvPr>
        </p:nvSpPr>
        <p:spPr/>
        <p:txBody>
          <a:bodyPr>
            <a:normAutofit fontScale="92500"/>
          </a:bodyPr>
          <a:lstStyle/>
          <a:p>
            <a:r>
              <a:rPr lang="en-US" dirty="0"/>
              <a:t>Why race/ethnicity is important: social construction of race &amp; social movements</a:t>
            </a:r>
          </a:p>
          <a:p>
            <a:pPr lvl="1"/>
            <a:r>
              <a:rPr lang="en-US" dirty="0"/>
              <a:t>Race/ethnicity is a structure of domination that is intertwined with state formation and political processes</a:t>
            </a:r>
          </a:p>
          <a:p>
            <a:pPr lvl="1"/>
            <a:r>
              <a:rPr lang="en-US" dirty="0"/>
              <a:t>Race/ethnicity is linked to family and kinship and thus has important network properties that can be linked to major social cleavages</a:t>
            </a:r>
          </a:p>
          <a:p>
            <a:pPr lvl="1"/>
            <a:r>
              <a:rPr lang="en-US" dirty="0"/>
              <a:t>Domination &amp; networks/kinship can reinforce each other and maintain domination over time.</a:t>
            </a:r>
          </a:p>
          <a:p>
            <a:r>
              <a:rPr lang="en-US" dirty="0"/>
              <a:t>Ethnic typology of movements</a:t>
            </a:r>
          </a:p>
          <a:p>
            <a:pPr lvl="1"/>
            <a:r>
              <a:rPr lang="en-US" dirty="0"/>
              <a:t>Majority</a:t>
            </a:r>
          </a:p>
          <a:p>
            <a:pPr lvl="1"/>
            <a:r>
              <a:rPr lang="en-US" dirty="0"/>
              <a:t>Minority</a:t>
            </a:r>
          </a:p>
          <a:p>
            <a:pPr lvl="1"/>
            <a:r>
              <a:rPr lang="en-US" dirty="0"/>
              <a:t>Mixed majority-minority</a:t>
            </a:r>
          </a:p>
          <a:p>
            <a:pPr lvl="1"/>
            <a:r>
              <a:rPr lang="en-US" dirty="0"/>
              <a:t>Mixed Minority</a:t>
            </a:r>
          </a:p>
          <a:p>
            <a:r>
              <a:rPr lang="en-US" dirty="0"/>
              <a:t>Broader implications</a:t>
            </a:r>
          </a:p>
          <a:p>
            <a:endParaRPr lang="en-US" dirty="0"/>
          </a:p>
          <a:p>
            <a:endParaRPr lang="en-US" dirty="0"/>
          </a:p>
        </p:txBody>
      </p:sp>
    </p:spTree>
    <p:extLst>
      <p:ext uri="{BB962C8B-B14F-4D97-AF65-F5344CB8AC3E}">
        <p14:creationId xmlns:p14="http://schemas.microsoft.com/office/powerpoint/2010/main" val="27742566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endParaRPr lang="en-US"/>
          </a:p>
        </p:txBody>
      </p:sp>
      <p:sp>
        <p:nvSpPr>
          <p:cNvPr id="3" name="Content Placeholder 2"/>
          <p:cNvSpPr>
            <a:spLocks noGrp="1"/>
          </p:cNvSpPr>
          <p:nvPr>
            <p:ph idx="1"/>
          </p:nvPr>
        </p:nvSpPr>
        <p:spPr/>
        <p:txBody>
          <a:bodyPr/>
          <a:lstStyle/>
          <a:p>
            <a:r>
              <a:rPr lang="en-US" dirty="0"/>
              <a:t>The main thesis of this paper is that ethnicity/race is central to social movements. Theory and research from the social construction of race explains why. This same theory can also provide analytic concepts for understanding other axes of domination.</a:t>
            </a:r>
          </a:p>
          <a:p>
            <a:pPr lvl="0"/>
            <a:r>
              <a:rPr lang="en-US" dirty="0"/>
              <a:t>One case I have in mind is the movement around racial disparities in criminal justice.</a:t>
            </a:r>
          </a:p>
          <a:p>
            <a:r>
              <a:rPr lang="en-US" dirty="0"/>
              <a:t>I’m also interested in theorizing the dynamics of majority movements, including White supremacist movements, but also just “clueless” white-dominated movements. Basically making race theoretically visible in majority movements.</a:t>
            </a:r>
          </a:p>
        </p:txBody>
      </p:sp>
    </p:spTree>
    <p:extLst>
      <p:ext uri="{BB962C8B-B14F-4D97-AF65-F5344CB8AC3E}">
        <p14:creationId xmlns:p14="http://schemas.microsoft.com/office/powerpoint/2010/main" val="34246183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Axes of domination vary: ethnicity/race vs. gender</a:t>
            </a:r>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5657964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Preliminaries &amp; Origins</a:t>
            </a:r>
          </a:p>
        </p:txBody>
      </p:sp>
      <p:sp>
        <p:nvSpPr>
          <p:cNvPr id="3" name="Content Placeholder 2"/>
          <p:cNvSpPr>
            <a:spLocks noGrp="1"/>
          </p:cNvSpPr>
          <p:nvPr>
            <p:ph idx="1"/>
          </p:nvPr>
        </p:nvSpPr>
        <p:spPr/>
        <p:txBody>
          <a:bodyPr>
            <a:normAutofit/>
          </a:bodyPr>
          <a:lstStyle/>
          <a:p>
            <a:r>
              <a:rPr lang="en-US" dirty="0"/>
              <a:t>My work on racial disparities in incarceration &amp; repression of minority movements</a:t>
            </a:r>
          </a:p>
          <a:p>
            <a:r>
              <a:rPr lang="en-US" dirty="0"/>
              <a:t>2009 European conference: </a:t>
            </a:r>
          </a:p>
          <a:p>
            <a:pPr lvl="1"/>
            <a:r>
              <a:rPr lang="en-US" dirty="0"/>
              <a:t>annoyance with “blaming” minorities for difficulties in majority-minority movements</a:t>
            </a:r>
          </a:p>
          <a:p>
            <a:pPr lvl="1"/>
            <a:r>
              <a:rPr lang="en-US" dirty="0"/>
              <a:t>Annoyance with calling White anti-immigrant movements “right wing” (lumping economic conservatism with racism instead of analyzing them)</a:t>
            </a:r>
          </a:p>
          <a:p>
            <a:r>
              <a:rPr lang="en-US" dirty="0"/>
              <a:t>Morris &amp; Braine: movements by oppressed have different dynamics than movements by the privileged</a:t>
            </a:r>
          </a:p>
          <a:p>
            <a:r>
              <a:rPr lang="en-US" dirty="0"/>
              <a:t>2012 McCarthy award talk: self-indulgent, wide-ranging, diffuse, linking social construction of race/ethnicity with social movement theory</a:t>
            </a:r>
          </a:p>
          <a:p>
            <a:r>
              <a:rPr lang="en-US" dirty="0"/>
              <a:t>Trying to wrestle this into academic submission, develop a clear argument.</a:t>
            </a:r>
          </a:p>
        </p:txBody>
      </p:sp>
    </p:spTree>
    <p:extLst>
      <p:ext uri="{BB962C8B-B14F-4D97-AF65-F5344CB8AC3E}">
        <p14:creationId xmlns:p14="http://schemas.microsoft.com/office/powerpoint/2010/main" val="2928894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Social construction of race/ethnicity I</a:t>
            </a:r>
          </a:p>
        </p:txBody>
      </p:sp>
      <p:sp>
        <p:nvSpPr>
          <p:cNvPr id="3" name="Subtitle 2"/>
          <p:cNvSpPr>
            <a:spLocks noGrp="1"/>
          </p:cNvSpPr>
          <p:nvPr>
            <p:ph type="subTitle" idx="1"/>
          </p:nvPr>
        </p:nvSpPr>
        <p:spPr/>
        <p:txBody>
          <a:bodyPr/>
          <a:lstStyle/>
          <a:p>
            <a:r>
              <a:rPr lang="en-US" dirty="0"/>
              <a:t>Ethnicity/race is intertwined with state formation and is a structure of domination</a:t>
            </a:r>
          </a:p>
        </p:txBody>
      </p:sp>
    </p:spTree>
    <p:extLst>
      <p:ext uri="{BB962C8B-B14F-4D97-AF65-F5344CB8AC3E}">
        <p14:creationId xmlns:p14="http://schemas.microsoft.com/office/powerpoint/2010/main" val="2134757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Majorities and Domination</a:t>
            </a:r>
          </a:p>
        </p:txBody>
      </p:sp>
      <p:sp>
        <p:nvSpPr>
          <p:cNvPr id="3" name="Rectangle 2"/>
          <p:cNvSpPr/>
          <p:nvPr/>
        </p:nvSpPr>
        <p:spPr>
          <a:xfrm>
            <a:off x="1981200" y="1371600"/>
            <a:ext cx="8153400" cy="838200"/>
          </a:xfrm>
          <a:prstGeom prst="rect">
            <a:avLst/>
          </a:prstGeom>
          <a:solidFill>
            <a:srgbClr val="62483C"/>
          </a:solidFill>
          <a:ln>
            <a:solidFill>
              <a:srgbClr val="7947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History: Colonialism, War, Conquest, Slavery, Etc.</a:t>
            </a:r>
          </a:p>
        </p:txBody>
      </p:sp>
      <p:sp>
        <p:nvSpPr>
          <p:cNvPr id="13" name="Rectangle 12"/>
          <p:cNvSpPr/>
          <p:nvPr/>
        </p:nvSpPr>
        <p:spPr>
          <a:xfrm>
            <a:off x="2133600" y="3257604"/>
            <a:ext cx="2213956" cy="276655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Numerical Majority: Sheer numbers</a:t>
            </a:r>
          </a:p>
        </p:txBody>
      </p:sp>
      <p:sp>
        <p:nvSpPr>
          <p:cNvPr id="14" name="Rectangle 13"/>
          <p:cNvSpPr/>
          <p:nvPr/>
        </p:nvSpPr>
        <p:spPr>
          <a:xfrm>
            <a:off x="5185756" y="4018297"/>
            <a:ext cx="2286000" cy="137121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Political Power</a:t>
            </a:r>
          </a:p>
        </p:txBody>
      </p:sp>
      <p:sp>
        <p:nvSpPr>
          <p:cNvPr id="15" name="Rectangle 14"/>
          <p:cNvSpPr/>
          <p:nvPr/>
        </p:nvSpPr>
        <p:spPr>
          <a:xfrm>
            <a:off x="8112979" y="4054873"/>
            <a:ext cx="1917954" cy="143779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Economic Power &amp; Resources</a:t>
            </a:r>
          </a:p>
        </p:txBody>
      </p:sp>
      <p:sp>
        <p:nvSpPr>
          <p:cNvPr id="16" name="Right Arrow 15"/>
          <p:cNvSpPr/>
          <p:nvPr/>
        </p:nvSpPr>
        <p:spPr>
          <a:xfrm>
            <a:off x="4195156" y="4542105"/>
            <a:ext cx="1295400" cy="372920"/>
          </a:xfrm>
          <a:prstGeom prst="right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own Arrow 16"/>
          <p:cNvSpPr/>
          <p:nvPr/>
        </p:nvSpPr>
        <p:spPr>
          <a:xfrm rot="16200000">
            <a:off x="7389079" y="4240370"/>
            <a:ext cx="381000" cy="1066800"/>
          </a:xfrm>
          <a:prstGeom prst="downArrow">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5400000">
            <a:off x="2424928" y="2473156"/>
            <a:ext cx="1631300" cy="711910"/>
          </a:xfrm>
          <a:prstGeom prst="rightArrow">
            <a:avLst/>
          </a:prstGeom>
          <a:solidFill>
            <a:srgbClr val="62483C"/>
          </a:solidFill>
          <a:ln>
            <a:solidFill>
              <a:srgbClr val="7947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rot="5400000">
            <a:off x="5119296" y="2798262"/>
            <a:ext cx="2073567" cy="711910"/>
          </a:xfrm>
          <a:prstGeom prst="rightArrow">
            <a:avLst/>
          </a:prstGeom>
          <a:solidFill>
            <a:srgbClr val="62483C"/>
          </a:solidFill>
          <a:ln>
            <a:solidFill>
              <a:srgbClr val="7947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5400000">
            <a:off x="7979762" y="2847707"/>
            <a:ext cx="1983840" cy="711910"/>
          </a:xfrm>
          <a:prstGeom prst="rightArrow">
            <a:avLst/>
          </a:prstGeom>
          <a:solidFill>
            <a:srgbClr val="62483C"/>
          </a:solidFill>
          <a:ln>
            <a:solidFill>
              <a:srgbClr val="79474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8226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Ethnicity/race and states</a:t>
            </a:r>
          </a:p>
        </p:txBody>
      </p:sp>
      <p:sp>
        <p:nvSpPr>
          <p:cNvPr id="4" name="Content Placeholder 3"/>
          <p:cNvSpPr>
            <a:spLocks noGrp="1"/>
          </p:cNvSpPr>
          <p:nvPr>
            <p:ph idx="1"/>
          </p:nvPr>
        </p:nvSpPr>
        <p:spPr/>
        <p:txBody>
          <a:bodyPr>
            <a:normAutofit/>
          </a:bodyPr>
          <a:lstStyle/>
          <a:p>
            <a:r>
              <a:rPr lang="en-US" dirty="0"/>
              <a:t>State formation typically has an “ethnic” dimension (Olzak, </a:t>
            </a:r>
            <a:r>
              <a:rPr lang="en-US" dirty="0" err="1"/>
              <a:t>Wimmer</a:t>
            </a:r>
            <a:r>
              <a:rPr lang="en-US" dirty="0"/>
              <a:t>, Brubaker, many others)</a:t>
            </a:r>
          </a:p>
          <a:p>
            <a:r>
              <a:rPr lang="en-US" dirty="0"/>
              <a:t>United States of America was founded as a White nation.  </a:t>
            </a:r>
          </a:p>
          <a:p>
            <a:r>
              <a:rPr lang="en-US" dirty="0"/>
              <a:t>Tyranny of the majority, the dark side of democracy.</a:t>
            </a:r>
          </a:p>
          <a:p>
            <a:r>
              <a:rPr lang="en-US" dirty="0"/>
              <a:t>Social control (policing, incarceration) is often biased by race/ethnicity. </a:t>
            </a:r>
          </a:p>
        </p:txBody>
      </p:sp>
    </p:spTree>
    <p:extLst>
      <p:ext uri="{BB962C8B-B14F-4D97-AF65-F5344CB8AC3E}">
        <p14:creationId xmlns:p14="http://schemas.microsoft.com/office/powerpoint/2010/main" val="2598612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Dimensions of ethnic/racial domination</a:t>
            </a:r>
          </a:p>
        </p:txBody>
      </p:sp>
      <p:sp>
        <p:nvSpPr>
          <p:cNvPr id="3" name="Content Placeholder 2"/>
          <p:cNvSpPr>
            <a:spLocks noGrp="1"/>
          </p:cNvSpPr>
          <p:nvPr>
            <p:ph idx="1"/>
          </p:nvPr>
        </p:nvSpPr>
        <p:spPr/>
        <p:txBody>
          <a:bodyPr>
            <a:normAutofit/>
          </a:bodyPr>
          <a:lstStyle/>
          <a:p>
            <a:r>
              <a:rPr lang="en-US" dirty="0"/>
              <a:t>Legal definitions of citizenship. Voting rights. Residence rights.</a:t>
            </a:r>
          </a:p>
          <a:p>
            <a:r>
              <a:rPr lang="en-US" dirty="0"/>
              <a:t>Numerical majorities &amp; democracy; size of minority affects voting strength.</a:t>
            </a:r>
          </a:p>
          <a:p>
            <a:r>
              <a:rPr lang="en-US" dirty="0"/>
              <a:t>Material wealth. Social closure, unequal distribution of resources.</a:t>
            </a:r>
          </a:p>
          <a:p>
            <a:r>
              <a:rPr lang="en-US" dirty="0"/>
              <a:t>State policies favoring some groups</a:t>
            </a:r>
          </a:p>
          <a:p>
            <a:r>
              <a:rPr lang="en-US" dirty="0"/>
              <a:t>State policies the prevent reparations or other ways of undoing past biased actions</a:t>
            </a:r>
          </a:p>
          <a:p>
            <a:r>
              <a:rPr lang="en-US" dirty="0"/>
              <a:t>Repression/policing</a:t>
            </a:r>
          </a:p>
          <a:p>
            <a:r>
              <a:rPr lang="en-US" dirty="0"/>
              <a:t>Culture (next slide)</a:t>
            </a:r>
          </a:p>
          <a:p>
            <a:endParaRPr lang="en-US" dirty="0"/>
          </a:p>
        </p:txBody>
      </p:sp>
    </p:spTree>
    <p:extLst>
      <p:ext uri="{BB962C8B-B14F-4D97-AF65-F5344CB8AC3E}">
        <p14:creationId xmlns:p14="http://schemas.microsoft.com/office/powerpoint/2010/main" val="9098317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edthemeWI">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RedthemeWI" id="{C572112E-EF74-4CA4-A249-7E5E241B88DF}" vid="{00D10D7B-7771-4DDB-8C53-729AEEECD4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RedthemeWI</Template>
  <TotalTime>4932</TotalTime>
  <Words>6651</Words>
  <Application>Microsoft Office PowerPoint</Application>
  <PresentationFormat>Widescreen</PresentationFormat>
  <Paragraphs>569</Paragraphs>
  <Slides>55</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Aharoni</vt:lpstr>
      <vt:lpstr>Arial</vt:lpstr>
      <vt:lpstr>Calibri</vt:lpstr>
      <vt:lpstr>Wingdings</vt:lpstr>
      <vt:lpstr>RedthemeWI</vt:lpstr>
      <vt:lpstr>The Ethnic Dimensions Linking the Social Construction of Race/Ethnicity with Social Movements and Explaining Why it Matters </vt:lpstr>
      <vt:lpstr>Outline</vt:lpstr>
      <vt:lpstr>Main take-aways</vt:lpstr>
      <vt:lpstr>Movements by the oppressed &amp; the privileged</vt:lpstr>
      <vt:lpstr>Why is ethnicity/race important to social movements?  </vt:lpstr>
      <vt:lpstr>Social construction of race/ethnicity I</vt:lpstr>
      <vt:lpstr>Majorities and Domination</vt:lpstr>
      <vt:lpstr>Ethnicity/race and states</vt:lpstr>
      <vt:lpstr>Dimensions of ethnic/racial domination</vt:lpstr>
      <vt:lpstr>Cultural domination</vt:lpstr>
      <vt:lpstr>Social Construction of Race/ethnicity II</vt:lpstr>
      <vt:lpstr>Ethnicity is inherited</vt:lpstr>
      <vt:lpstr>Ethnicity is often a basis  for network cleavage</vt:lpstr>
      <vt:lpstr>Network cleavages create interest cleavages</vt:lpstr>
      <vt:lpstr>Network integration/segregation</vt:lpstr>
      <vt:lpstr>PowerPoint Presentation</vt:lpstr>
      <vt:lpstr>Network interests</vt:lpstr>
      <vt:lpstr>Communities of discourse</vt:lpstr>
      <vt:lpstr>Putting it together: networks, discourses, states, social movements</vt:lpstr>
      <vt:lpstr>Collective identities, consciousness, and organization reinforce each other</vt:lpstr>
      <vt:lpstr>Social movements affect and are shaped by the formation of collective identities</vt:lpstr>
      <vt:lpstr>Segregation and domination reinforce group difference (ethnicity/race)</vt:lpstr>
      <vt:lpstr>External group boundaries tend to reinforce internal group &amp; identity formation</vt:lpstr>
      <vt:lpstr>Social movements are central to the construction of race/ethnicity</vt:lpstr>
      <vt:lpstr>Theoretical connections</vt:lpstr>
      <vt:lpstr>Ethnic typology of movements</vt:lpstr>
      <vt:lpstr>Social movements vary in the ethnic (and class) composition of their movement carriers</vt:lpstr>
      <vt:lpstr>Ethnic majority movements</vt:lpstr>
      <vt:lpstr>Types</vt:lpstr>
      <vt:lpstr>Majority movements often are or become hostile to minorities</vt:lpstr>
      <vt:lpstr>Network isolation and “cluelessness”</vt:lpstr>
      <vt:lpstr>Majority movement advantages</vt:lpstr>
      <vt:lpstr>Majority identity issues</vt:lpstr>
      <vt:lpstr>Majority culture issues</vt:lpstr>
      <vt:lpstr>Minority movements</vt:lpstr>
      <vt:lpstr>Types</vt:lpstr>
      <vt:lpstr>Disadvantages</vt:lpstr>
      <vt:lpstr>Cultures</vt:lpstr>
      <vt:lpstr>PowerPoint Presentation</vt:lpstr>
      <vt:lpstr>Mixed majority-minority</vt:lpstr>
      <vt:lpstr>Types</vt:lpstr>
      <vt:lpstr>Issues &amp; Tensions</vt:lpstr>
      <vt:lpstr>Mixed minority</vt:lpstr>
      <vt:lpstr>Conclusions, implications</vt:lpstr>
      <vt:lpstr>Ethnic/racial hierarchies matter</vt:lpstr>
      <vt:lpstr>The “Ethnic Dimensions” are Analytic</vt:lpstr>
      <vt:lpstr>Dan Savage about how quickly opinions about gay marriage changed</vt:lpstr>
      <vt:lpstr>PowerPoint Presentation</vt:lpstr>
      <vt:lpstr>Class, religion, politics</vt:lpstr>
      <vt:lpstr>The Ethnic Dimensions matter for social movements</vt:lpstr>
      <vt:lpstr>                                                                    n</vt:lpstr>
      <vt:lpstr>Outline</vt:lpstr>
      <vt:lpstr>PowerPoint Presentation</vt:lpstr>
      <vt:lpstr>Axes of domination vary: ethnicity/race vs. gender</vt:lpstr>
      <vt:lpstr>Preliminaries &amp; Origins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Ethnic Dimensions</dc:title>
  <dc:creator>PAMELA E OLIVER</dc:creator>
  <cp:lastModifiedBy>PAMELA E OLIVER</cp:lastModifiedBy>
  <cp:revision>75</cp:revision>
  <dcterms:created xsi:type="dcterms:W3CDTF">2016-08-08T20:25:39Z</dcterms:created>
  <dcterms:modified xsi:type="dcterms:W3CDTF">2016-08-21T14:10:00Z</dcterms:modified>
</cp:coreProperties>
</file>