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58CEF-969C-456A-9422-9F5208741189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30C36-70AD-440D-9DD1-D53A11680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35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are often asked to help someone reproduce a graph published somewhere, or produce a similar graph.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30C36-70AD-440D-9DD1-D53A11680F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60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Graphical elements:</a:t>
            </a:r>
            <a:r>
              <a:rPr lang="en-US" baseline="0" dirty="0" smtClean="0"/>
              <a:t>  points, lines, shaded areas.</a:t>
            </a:r>
          </a:p>
          <a:p>
            <a:r>
              <a:rPr lang="en-US" baseline="0" dirty="0" smtClean="0"/>
              <a:t>Relation:  given in the data, or derived?</a:t>
            </a:r>
          </a:p>
          <a:p>
            <a:r>
              <a:rPr lang="en-US" baseline="0" dirty="0" smtClean="0"/>
              <a:t>Screen layout:  coordinates, scales.</a:t>
            </a:r>
          </a:p>
          <a:p>
            <a:r>
              <a:rPr lang="en-US" baseline="0" dirty="0" smtClean="0"/>
              <a:t>Decoration:  color, weight, pattern, annotation,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30C36-70AD-440D-9DD1-D53A11680F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62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graph has all three!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30C36-70AD-440D-9DD1-D53A11680F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00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Points are essentially the observational data.  </a:t>
            </a:r>
          </a:p>
          <a:p>
            <a:r>
              <a:rPr lang="en-US" dirty="0" smtClean="0"/>
              <a:t>Lines are derived from the points.</a:t>
            </a:r>
            <a:r>
              <a:rPr lang="en-US" baseline="0" dirty="0" smtClean="0"/>
              <a:t>  </a:t>
            </a:r>
          </a:p>
          <a:p>
            <a:r>
              <a:rPr lang="en-US" baseline="0" dirty="0" smtClean="0"/>
              <a:t>Area is derived from the line.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30C36-70AD-440D-9DD1-D53A11680F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15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order of the layers matters.</a:t>
            </a:r>
          </a:p>
          <a:p>
            <a:r>
              <a:rPr lang="en-US" dirty="0" smtClean="0"/>
              <a:t>Lining things up means finding common</a:t>
            </a:r>
            <a:r>
              <a:rPr lang="en-US" baseline="0" dirty="0" smtClean="0"/>
              <a:t> scales and coordinates.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30C36-70AD-440D-9DD1-D53A11680F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79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it’s heart, this is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30C36-70AD-440D-9DD1-D53A11680F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17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we fix aesthetics</a:t>
            </a:r>
            <a:r>
              <a:rPr lang="en-US" baseline="0" dirty="0" smtClean="0"/>
              <a:t> for clarity.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30C36-70AD-440D-9DD1-D53A11680F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93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5EAB-9D28-4345-826E-C2B7D0917141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37-B330-4B81-9A57-4546899E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6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5EAB-9D28-4345-826E-C2B7D0917141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37-B330-4B81-9A57-4546899E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4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5EAB-9D28-4345-826E-C2B7D0917141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37-B330-4B81-9A57-4546899E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66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5EAB-9D28-4345-826E-C2B7D0917141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37-B330-4B81-9A57-4546899E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47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5EAB-9D28-4345-826E-C2B7D0917141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37-B330-4B81-9A57-4546899E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68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5EAB-9D28-4345-826E-C2B7D0917141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37-B330-4B81-9A57-4546899E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82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5EAB-9D28-4345-826E-C2B7D0917141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37-B330-4B81-9A57-4546899E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5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5EAB-9D28-4345-826E-C2B7D0917141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37-B330-4B81-9A57-4546899E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22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5EAB-9D28-4345-826E-C2B7D0917141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37-B330-4B81-9A57-4546899E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93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5EAB-9D28-4345-826E-C2B7D0917141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37-B330-4B81-9A57-4546899E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5EAB-9D28-4345-826E-C2B7D0917141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37-B330-4B81-9A57-4546899E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2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85EAB-9D28-4345-826E-C2B7D0917141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6B037-B330-4B81-9A57-4546899E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Thinking about 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Grammar of Graphics and Stata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37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final program starts with the end result in mind</a:t>
            </a:r>
          </a:p>
          <a:p>
            <a:pPr lvl="1"/>
            <a:r>
              <a:rPr lang="en-US" dirty="0" smtClean="0"/>
              <a:t>Get the data, convert data types and layout (long vs. wide) as necessary</a:t>
            </a:r>
          </a:p>
          <a:p>
            <a:pPr lvl="1"/>
            <a:r>
              <a:rPr lang="en-US" dirty="0" smtClean="0"/>
              <a:t>Calculate data values needed</a:t>
            </a:r>
          </a:p>
          <a:p>
            <a:pPr lvl="1"/>
            <a:r>
              <a:rPr lang="en-US" dirty="0" smtClean="0"/>
              <a:t>Specify the graphics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614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Get, clean, convert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delimited "Iowa HuffingtonPost.csv", clear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generate LV =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strpos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(pop, "LV") &gt; 0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keep if LV    // Just use "likely voter" polls, not "registered voters"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Convert data from string to a form useful for graphing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generate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polldate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date(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substr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date,strpos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(date, "-")+2,.)+"/2014", "MDY")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format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polldate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tdnn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dd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sort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polldate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sorting will make a nicer line graph, eventually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rename margin spread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generate margin =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ernst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braley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942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 other needed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generate trailing21 = .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forvalues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1/`=_N'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local j = `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- 1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generate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win`i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=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polldate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polldate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[`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']) &gt;= -21 ///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&amp;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polldate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polldate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[`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']) &lt;= 0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egen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trailing21`i' = total(margin) if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win`i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'==1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egen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pool`i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= total(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win`i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generate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trailmargin`i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= trailing21`i'/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pool`i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replace trailing21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trailmargin`i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in `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if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pool`i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&gt;= 3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drop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win`i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trailing21`i'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pool`i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trailmargin`i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generate trailing = trailing21[_n-1]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generate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lmoe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trailing - 3.5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generate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umoe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trailing + 3.5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179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graphical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eep if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polldate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td(1sep2014) 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twoway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rarea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umoe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lmoe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polldate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|| ///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scatter margin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polldate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|| ///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line trailing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polldate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953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decoration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label variable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polldate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"Poll ending date"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label variable margin "Polling margin"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label variable trailing "Trailing average"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label variable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lmoe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"-3.5%"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label variable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umoe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"+3.5%"</a:t>
            </a:r>
          </a:p>
          <a:p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twoway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rarea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umoe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lmoe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polldate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color(gs12) || ///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scatter margin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polldate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color(black) || ///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line trailing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polldate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color(red) ///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yline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(8.5,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lpattern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(dot))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yscale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(range(-10(5)12)) ///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ylabel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(-10 "+10%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Braley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-5 "+5%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Braley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0 "0" 5 "+5% Ernst" 10 "+10% Ernst", angle(0)) ///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title("Iowa Senate Polls Converged") subtitle("(But Badly Missed the Outcome)") ///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note("data from Huffington Post, analysis after fivethirtyeight.com")</a:t>
            </a:r>
          </a:p>
        </p:txBody>
      </p:sp>
    </p:spTree>
    <p:extLst>
      <p:ext uri="{BB962C8B-B14F-4D97-AF65-F5344CB8AC3E}">
        <p14:creationId xmlns:p14="http://schemas.microsoft.com/office/powerpoint/2010/main" val="92609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all the steps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37438" y="2128599"/>
            <a:ext cx="5117123" cy="374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99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Reconstructing a graph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1" b="851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From</a:t>
            </a:r>
          </a:p>
          <a:p>
            <a:r>
              <a:rPr lang="en-US" dirty="0" smtClean="0"/>
              <a:t>http://fivethirtyeight.com/features/heres-proof-some-pollsters-are-putting-a-thumb-on-the-scale/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75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toward reconstruction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graphical elements?</a:t>
            </a:r>
          </a:p>
          <a:p>
            <a:r>
              <a:rPr lang="en-US" dirty="0" smtClean="0"/>
              <a:t>How are they related to data?</a:t>
            </a:r>
          </a:p>
          <a:p>
            <a:r>
              <a:rPr lang="en-US" dirty="0" smtClean="0"/>
              <a:t>How are they arranged on the screen/paper?</a:t>
            </a:r>
          </a:p>
          <a:p>
            <a:r>
              <a:rPr lang="en-US" dirty="0" smtClean="0"/>
              <a:t>How are they decorated?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4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elements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1" b="851"/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Points</a:t>
            </a:r>
          </a:p>
          <a:p>
            <a:r>
              <a:rPr lang="en-US" dirty="0" smtClean="0"/>
              <a:t>Line(s)</a:t>
            </a:r>
          </a:p>
          <a:p>
            <a:r>
              <a:rPr lang="en-US" dirty="0" smtClean="0"/>
              <a:t>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11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to data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Points:  polling margins versus dates, essentially a scatter plot</a:t>
            </a:r>
          </a:p>
          <a:p>
            <a:r>
              <a:rPr lang="en-US" dirty="0" smtClean="0"/>
              <a:t>Lines:</a:t>
            </a:r>
          </a:p>
          <a:p>
            <a:pPr lvl="1"/>
            <a:r>
              <a:rPr lang="en-US" dirty="0" smtClean="0"/>
              <a:t>Grid lines, some emphasized</a:t>
            </a:r>
          </a:p>
          <a:p>
            <a:pPr lvl="1"/>
            <a:r>
              <a:rPr lang="en-US" dirty="0" smtClean="0"/>
              <a:t>Trailing margin is polling averages versus dates, connected (a.k.a. a line plot)</a:t>
            </a:r>
          </a:p>
          <a:p>
            <a:r>
              <a:rPr lang="en-US" dirty="0" smtClean="0"/>
              <a:t>Area: a fixed range around the trailing margin</a:t>
            </a:r>
          </a:p>
          <a:p>
            <a:endParaRPr lang="en-US" dirty="0"/>
          </a:p>
          <a:p>
            <a:r>
              <a:rPr lang="en-US" dirty="0" smtClean="0"/>
              <a:t>Given the points, the lines and area can be calculated</a:t>
            </a:r>
          </a:p>
        </p:txBody>
      </p:sp>
    </p:spTree>
    <p:extLst>
      <p:ext uri="{BB962C8B-B14F-4D97-AF65-F5344CB8AC3E}">
        <p14:creationId xmlns:p14="http://schemas.microsoft.com/office/powerpoint/2010/main" val="302009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Arrangement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in layers, points on top of lines on top of area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967033"/>
            <a:ext cx="3059408" cy="22392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4460" y="2967033"/>
            <a:ext cx="3055367" cy="22363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23395" y="2967032"/>
            <a:ext cx="3055367" cy="2236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42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Layered together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3652" r="365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otice the scales now match.  </a:t>
            </a:r>
          </a:p>
          <a:p>
            <a:r>
              <a:rPr lang="en-US" dirty="0" smtClean="0"/>
              <a:t>The scales/coordinates are critical to how the elements are aligned on the page, and with each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Decoration/Aesthetics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Titles and footnotes</a:t>
            </a:r>
          </a:p>
          <a:p>
            <a:r>
              <a:rPr lang="en-US" dirty="0" smtClean="0"/>
              <a:t>Color, weight, etc. of graphical elements</a:t>
            </a:r>
          </a:p>
          <a:p>
            <a:r>
              <a:rPr lang="en-US" dirty="0" smtClean="0"/>
              <a:t>Axis and legend text</a:t>
            </a:r>
          </a:p>
          <a:p>
            <a:r>
              <a:rPr lang="en-US" dirty="0" smtClean="0"/>
              <a:t>Grid or guidelines</a:t>
            </a:r>
          </a:p>
          <a:p>
            <a:endParaRPr lang="en-US" dirty="0"/>
          </a:p>
          <a:p>
            <a:r>
              <a:rPr lang="en-US" dirty="0" smtClean="0"/>
              <a:t>Etc. – there tend to be a large number of options at this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56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Reconstructed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829" y="1883290"/>
            <a:ext cx="5416971" cy="4351338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706" y="1883290"/>
            <a:ext cx="5117123" cy="374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03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517</Words>
  <Application>Microsoft Office PowerPoint</Application>
  <PresentationFormat>Widescreen</PresentationFormat>
  <Paragraphs>110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Office Theme</vt:lpstr>
      <vt:lpstr>Thinking about Graphs</vt:lpstr>
      <vt:lpstr>Reconstructing a graph</vt:lpstr>
      <vt:lpstr>Questions toward reconstruction</vt:lpstr>
      <vt:lpstr>Graphical elements</vt:lpstr>
      <vt:lpstr>Relation to data</vt:lpstr>
      <vt:lpstr>Arrangement</vt:lpstr>
      <vt:lpstr>Layered together</vt:lpstr>
      <vt:lpstr>Decoration/Aesthetics</vt:lpstr>
      <vt:lpstr>Reconstructed</vt:lpstr>
      <vt:lpstr>Programming</vt:lpstr>
      <vt:lpstr>Get, clean, convert the data</vt:lpstr>
      <vt:lpstr>Calculate other needed data</vt:lpstr>
      <vt:lpstr>Basic graphical specification</vt:lpstr>
      <vt:lpstr>With decoration</vt:lpstr>
      <vt:lpstr>After all the steps</vt:lpstr>
    </vt:vector>
  </TitlesOfParts>
  <Company>Univ of Wisc-Madison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about Graphs</dc:title>
  <dc:creator>Douglas Hemken</dc:creator>
  <cp:lastModifiedBy>Douglas Hemken</cp:lastModifiedBy>
  <cp:revision>16</cp:revision>
  <dcterms:created xsi:type="dcterms:W3CDTF">2014-11-24T19:49:19Z</dcterms:created>
  <dcterms:modified xsi:type="dcterms:W3CDTF">2014-11-25T21:13:11Z</dcterms:modified>
</cp:coreProperties>
</file>